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77" r:id="rId2"/>
    <p:sldId id="365" r:id="rId3"/>
    <p:sldId id="400" r:id="rId4"/>
    <p:sldId id="401" r:id="rId5"/>
    <p:sldId id="403" r:id="rId6"/>
    <p:sldId id="402" r:id="rId7"/>
    <p:sldId id="366" r:id="rId8"/>
    <p:sldId id="398" r:id="rId9"/>
    <p:sldId id="399" r:id="rId10"/>
    <p:sldId id="370" r:id="rId11"/>
    <p:sldId id="368" r:id="rId12"/>
    <p:sldId id="371" r:id="rId13"/>
    <p:sldId id="372" r:id="rId14"/>
    <p:sldId id="373" r:id="rId15"/>
    <p:sldId id="374" r:id="rId16"/>
    <p:sldId id="369" r:id="rId17"/>
    <p:sldId id="378" r:id="rId18"/>
    <p:sldId id="367" r:id="rId19"/>
    <p:sldId id="375" r:id="rId20"/>
    <p:sldId id="376" r:id="rId21"/>
    <p:sldId id="377" r:id="rId22"/>
    <p:sldId id="379" r:id="rId23"/>
    <p:sldId id="382" r:id="rId24"/>
    <p:sldId id="383" r:id="rId25"/>
    <p:sldId id="385" r:id="rId26"/>
    <p:sldId id="390" r:id="rId27"/>
    <p:sldId id="387" r:id="rId28"/>
    <p:sldId id="388" r:id="rId29"/>
    <p:sldId id="391" r:id="rId30"/>
    <p:sldId id="392" r:id="rId31"/>
    <p:sldId id="393" r:id="rId32"/>
    <p:sldId id="396" r:id="rId33"/>
    <p:sldId id="394" r:id="rId34"/>
    <p:sldId id="3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ith" initials="h" lastIdx="0" clrIdx="0">
    <p:extLst>
      <p:ext uri="{19B8F6BF-5375-455C-9EA6-DF929625EA0E}">
        <p15:presenceInfo xmlns:p15="http://schemas.microsoft.com/office/powerpoint/2012/main" userId="har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E67D-75D2-46BD-82D9-789D46494E5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C4959-1299-4568-9828-65CCA90E9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C4959-1299-4568-9828-65CCA90E97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6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E24-4D17-46B0-9836-F038DFE87FDB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A9B5-4411-423A-8E92-91BB5629F85C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F352-C912-4C62-B765-EAF16EFCDEE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 rtlCol="0">
            <a:normAutofit/>
          </a:bodyPr>
          <a:lstStyle/>
          <a:p>
            <a:pPr lvl="0"/>
            <a:endParaRPr lang="en-MY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C1AD3-40E8-4ACA-927C-6F64F096A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016C-7CEC-4993-9EC1-CFAADCAA8A8C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8580-3C0E-40BB-89C3-925AA3BB116D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F533-BA24-4A1D-BD0C-3D95EBFC3D15}" type="datetime1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8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3D60-9FB6-4917-B214-564015ED38A4}" type="datetime1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7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591-B7CD-47AB-9957-8D211EE2E2CD}" type="datetime1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39D2-F2FF-4C7D-8527-86F002E08B0F}" type="datetime1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638-6CB3-4C04-94CD-4356493C8AAE}" type="datetime1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AC-F0DF-4E1C-90DE-BD4B9B366324}" type="datetime1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2FAD-B6E6-4D7A-AEB0-43DD86894564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008" y="919099"/>
            <a:ext cx="594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 Loops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51686" y="4505318"/>
            <a:ext cx="5349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Alaa Kareem Mohammed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9991" y="1049509"/>
            <a:ext cx="4081444" cy="4319888"/>
            <a:chOff x="8156023" y="1410648"/>
            <a:chExt cx="4081444" cy="431988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130485" y="2032944"/>
              <a:ext cx="0" cy="10577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9157785" y="1996959"/>
              <a:ext cx="0" cy="10875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9151317" y="3084548"/>
              <a:ext cx="992078" cy="61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9164255" y="2210230"/>
              <a:ext cx="953321" cy="47926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245754" y="270937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346655" y="261455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209976" y="2333798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205720" y="254707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852909" y="2333798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473063" y="267206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560098" y="274926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245754" y="246687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838034" y="243833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 rot="1554962">
              <a:off x="9708859" y="1647247"/>
              <a:ext cx="371264" cy="984832"/>
              <a:chOff x="1505211" y="1252603"/>
              <a:chExt cx="599162" cy="1440493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8608854" y="2171104"/>
              <a:ext cx="680437" cy="513567"/>
              <a:chOff x="864296" y="1352811"/>
              <a:chExt cx="1098115" cy="513567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9361327" y="2851300"/>
              <a:ext cx="616461" cy="124387"/>
              <a:chOff x="1505211" y="2016145"/>
              <a:chExt cx="1257842" cy="138332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76" name="Straight Connector 75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" name="Straight Connector 19"/>
            <p:cNvCxnSpPr/>
            <p:nvPr/>
          </p:nvCxnSpPr>
          <p:spPr>
            <a:xfrm>
              <a:off x="9383450" y="278501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541989" y="2318440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390342" y="241797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68" idx="0"/>
            </p:cNvCxnSpPr>
            <p:nvPr/>
          </p:nvCxnSpPr>
          <p:spPr>
            <a:xfrm>
              <a:off x="9329631" y="2978746"/>
              <a:ext cx="0" cy="130116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9984476" y="2948478"/>
              <a:ext cx="0" cy="695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5"/>
            <p:cNvSpPr txBox="1"/>
            <p:nvPr/>
          </p:nvSpPr>
          <p:spPr>
            <a:xfrm>
              <a:off x="8156023" y="1410648"/>
              <a:ext cx="400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8786653" y="5391982"/>
              <a:ext cx="989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Steam in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1155528" y="2584588"/>
              <a:ext cx="409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9813602" y="2406886"/>
              <a:ext cx="318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9358364" y="3415301"/>
              <a:ext cx="566080" cy="669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9497629" y="3710600"/>
              <a:ext cx="245651" cy="18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0054711" y="2788027"/>
              <a:ext cx="10536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 rot="16200000">
              <a:off x="9272420" y="4284949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8" name="Flowchart: Collate 67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Flowchart: Delay 68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70" name="Straight Connector 69"/>
              <p:cNvCxnSpPr>
                <a:stCxn id="68" idx="1"/>
                <a:endCxn id="69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V="1">
              <a:off x="10026514" y="5577092"/>
              <a:ext cx="85313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41"/>
            <p:cNvSpPr txBox="1"/>
            <p:nvPr/>
          </p:nvSpPr>
          <p:spPr>
            <a:xfrm>
              <a:off x="8202524" y="2601029"/>
              <a:ext cx="763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9958993" y="4847787"/>
              <a:ext cx="135041" cy="150152"/>
              <a:chOff x="1446281" y="3464685"/>
              <a:chExt cx="209086" cy="14447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9938935" y="5152320"/>
              <a:ext cx="135041" cy="150152"/>
              <a:chOff x="1446281" y="3464685"/>
              <a:chExt cx="209086" cy="144476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0481012" y="5485605"/>
              <a:ext cx="135041" cy="150152"/>
              <a:chOff x="1446281" y="3464685"/>
              <a:chExt cx="209086" cy="144476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10831276" y="5302472"/>
              <a:ext cx="135041" cy="150152"/>
              <a:chOff x="1446281" y="3464685"/>
              <a:chExt cx="209086" cy="14447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>
              <a:off x="10820485" y="2785016"/>
              <a:ext cx="0" cy="914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8811756" y="2497691"/>
              <a:ext cx="293839" cy="98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9352784" y="4646889"/>
              <a:ext cx="0" cy="649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10551973" y="3654361"/>
              <a:ext cx="603555" cy="506497"/>
              <a:chOff x="8279430" y="3069172"/>
              <a:chExt cx="603555" cy="506497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9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</a:t>
                </a:r>
                <a:r>
                  <a:rPr lang="en-US" dirty="0" err="1" smtClean="0"/>
                  <a:t>T</a:t>
                </a:r>
                <a:endParaRPr lang="en-US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0630285" y="4578413"/>
              <a:ext cx="603555" cy="506497"/>
              <a:chOff x="8279430" y="3069172"/>
              <a:chExt cx="603555" cy="506497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7" name="TextBox 95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Tc</a:t>
                </a:r>
                <a:endParaRPr lang="en-US" dirty="0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>
              <a:off x="10849574" y="4190177"/>
              <a:ext cx="0" cy="3657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0879650" y="5095673"/>
              <a:ext cx="0" cy="4814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11167309" y="4805815"/>
              <a:ext cx="5652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26"/>
            <p:cNvSpPr txBox="1"/>
            <p:nvPr/>
          </p:nvSpPr>
          <p:spPr>
            <a:xfrm>
              <a:off x="11087141" y="5027190"/>
              <a:ext cx="115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10039836" y="4463401"/>
              <a:ext cx="0" cy="10972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9660999" y="4463401"/>
              <a:ext cx="41185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10146652" y="5519970"/>
              <a:ext cx="135041" cy="150152"/>
              <a:chOff x="1446281" y="3464685"/>
              <a:chExt cx="209086" cy="14447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9758712" y="4385833"/>
              <a:ext cx="135041" cy="150152"/>
              <a:chOff x="1446281" y="3464685"/>
              <a:chExt cx="209086" cy="14447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185"/>
          <p:cNvGrpSpPr/>
          <p:nvPr/>
        </p:nvGrpSpPr>
        <p:grpSpPr>
          <a:xfrm>
            <a:off x="4448798" y="1073984"/>
            <a:ext cx="3220247" cy="4977925"/>
            <a:chOff x="6450125" y="1109923"/>
            <a:chExt cx="3220247" cy="4977925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8424587" y="1732219"/>
              <a:ext cx="0" cy="10577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7451887" y="1696234"/>
              <a:ext cx="0" cy="10875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 flipV="1">
              <a:off x="7445419" y="2783823"/>
              <a:ext cx="992078" cy="61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7458357" y="1909505"/>
              <a:ext cx="953321" cy="47926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7539856" y="240865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640757" y="231383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504078" y="2033073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499822" y="224635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147011" y="2033073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767165" y="237133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854200" y="244853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539856" y="216615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8132136" y="213760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rot="1554962">
              <a:off x="8002961" y="1346522"/>
              <a:ext cx="371264" cy="984832"/>
              <a:chOff x="1505211" y="1252603"/>
              <a:chExt cx="599162" cy="1440493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6902956" y="1870379"/>
              <a:ext cx="680437" cy="513567"/>
              <a:chOff x="864296" y="1352811"/>
              <a:chExt cx="1098115" cy="51356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7655429" y="2550575"/>
              <a:ext cx="616461" cy="124387"/>
              <a:chOff x="1505211" y="2016145"/>
              <a:chExt cx="1257842" cy="138332"/>
            </a:xfrm>
          </p:grpSpPr>
          <p:grpSp>
            <p:nvGrpSpPr>
              <p:cNvPr id="156" name="Group 155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163" name="Group 162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158" name="Group 157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5" name="Straight Connector 104"/>
            <p:cNvCxnSpPr/>
            <p:nvPr/>
          </p:nvCxnSpPr>
          <p:spPr>
            <a:xfrm>
              <a:off x="7677552" y="248429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6091" y="2017715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684444" y="211724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53" idx="0"/>
            </p:cNvCxnSpPr>
            <p:nvPr/>
          </p:nvCxnSpPr>
          <p:spPr>
            <a:xfrm>
              <a:off x="7623733" y="2678021"/>
              <a:ext cx="0" cy="130116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8278578" y="2647753"/>
              <a:ext cx="0" cy="695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25"/>
            <p:cNvSpPr txBox="1"/>
            <p:nvPr/>
          </p:nvSpPr>
          <p:spPr>
            <a:xfrm>
              <a:off x="6450125" y="1109923"/>
              <a:ext cx="400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TextBox 26"/>
            <p:cNvSpPr txBox="1"/>
            <p:nvPr/>
          </p:nvSpPr>
          <p:spPr>
            <a:xfrm>
              <a:off x="6685094" y="4826084"/>
              <a:ext cx="989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Steam in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27"/>
            <p:cNvSpPr txBox="1"/>
            <p:nvPr/>
          </p:nvSpPr>
          <p:spPr>
            <a:xfrm>
              <a:off x="9260419" y="1517969"/>
              <a:ext cx="409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3" name="TextBox 28"/>
            <p:cNvSpPr txBox="1"/>
            <p:nvPr/>
          </p:nvSpPr>
          <p:spPr>
            <a:xfrm>
              <a:off x="8107704" y="2106161"/>
              <a:ext cx="318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ight Arrow 113"/>
            <p:cNvSpPr/>
            <p:nvPr/>
          </p:nvSpPr>
          <p:spPr>
            <a:xfrm rot="16200000">
              <a:off x="7652466" y="3114576"/>
              <a:ext cx="566080" cy="669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15" name="TextBox 30"/>
            <p:cNvSpPr txBox="1"/>
            <p:nvPr/>
          </p:nvSpPr>
          <p:spPr>
            <a:xfrm>
              <a:off x="7791731" y="3409875"/>
              <a:ext cx="245651" cy="18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>
              <a:off x="8348813" y="2487302"/>
              <a:ext cx="10536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 rot="16200000">
              <a:off x="7566522" y="3984224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53" name="Flowchart: Collate 152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Flowchart: Delay 153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155" name="Straight Connector 154"/>
              <p:cNvCxnSpPr>
                <a:stCxn id="153" idx="1"/>
                <a:endCxn id="154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Straight Connector 117"/>
            <p:cNvCxnSpPr/>
            <p:nvPr/>
          </p:nvCxnSpPr>
          <p:spPr>
            <a:xfrm flipH="1" flipV="1">
              <a:off x="9158085" y="4241633"/>
              <a:ext cx="0" cy="34044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TextBox 41"/>
            <p:cNvSpPr txBox="1"/>
            <p:nvPr/>
          </p:nvSpPr>
          <p:spPr>
            <a:xfrm>
              <a:off x="6496626" y="2300304"/>
              <a:ext cx="763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8278578" y="4283967"/>
              <a:ext cx="135041" cy="150152"/>
              <a:chOff x="1446281" y="3464685"/>
              <a:chExt cx="209086" cy="144476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Connector 123"/>
            <p:cNvCxnSpPr/>
            <p:nvPr/>
          </p:nvCxnSpPr>
          <p:spPr>
            <a:xfrm>
              <a:off x="9114587" y="2484291"/>
              <a:ext cx="0" cy="38070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V="1">
              <a:off x="7105858" y="2196966"/>
              <a:ext cx="293839" cy="98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H="1" flipV="1">
              <a:off x="7646886" y="4346164"/>
              <a:ext cx="0" cy="649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7" name="Group 126"/>
            <p:cNvGrpSpPr/>
            <p:nvPr/>
          </p:nvGrpSpPr>
          <p:grpSpPr>
            <a:xfrm>
              <a:off x="8880074" y="3739923"/>
              <a:ext cx="603555" cy="506497"/>
              <a:chOff x="8279430" y="3069172"/>
              <a:chExt cx="603555" cy="506497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4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</a:t>
                </a:r>
                <a:r>
                  <a:rPr lang="en-US" dirty="0" err="1" smtClean="0"/>
                  <a:t>T</a:t>
                </a:r>
                <a:endParaRPr lang="en-US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8094193" y="4603641"/>
              <a:ext cx="603555" cy="506497"/>
              <a:chOff x="8279430" y="3069172"/>
              <a:chExt cx="603555" cy="506497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2" name="TextBox 95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TC</a:t>
                </a:r>
                <a:endParaRPr lang="en-US" dirty="0"/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9147471" y="3355234"/>
              <a:ext cx="0" cy="3657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8631217" y="4810440"/>
              <a:ext cx="35460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 flipV="1">
              <a:off x="8411678" y="5124870"/>
              <a:ext cx="1632" cy="5464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TextBox 26"/>
            <p:cNvSpPr txBox="1"/>
            <p:nvPr/>
          </p:nvSpPr>
          <p:spPr>
            <a:xfrm>
              <a:off x="8233355" y="5749294"/>
              <a:ext cx="115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8348813" y="4162675"/>
              <a:ext cx="0" cy="45137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 flipV="1">
              <a:off x="7955101" y="4162676"/>
              <a:ext cx="41185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8052814" y="4085108"/>
              <a:ext cx="135041" cy="150152"/>
              <a:chOff x="1446281" y="3464685"/>
              <a:chExt cx="209086" cy="144476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/>
          </p:nvGrpSpPr>
          <p:grpSpPr>
            <a:xfrm>
              <a:off x="8841898" y="2845047"/>
              <a:ext cx="603555" cy="506497"/>
              <a:chOff x="8279430" y="3069172"/>
              <a:chExt cx="603555" cy="506497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5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E</a:t>
                </a:r>
                <a:endParaRPr lang="en-US" dirty="0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8895971" y="4582079"/>
              <a:ext cx="603555" cy="506497"/>
              <a:chOff x="8279430" y="3069172"/>
              <a:chExt cx="603555" cy="506497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9" name="TextBox 95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TR</a:t>
                </a:r>
                <a:endParaRPr lang="en-US" dirty="0"/>
              </a:p>
            </p:txBody>
          </p:sp>
        </p:grpSp>
      </p:grpSp>
      <p:sp>
        <p:nvSpPr>
          <p:cNvPr id="187" name="Right Arrow 186"/>
          <p:cNvSpPr/>
          <p:nvPr/>
        </p:nvSpPr>
        <p:spPr>
          <a:xfrm>
            <a:off x="3852770" y="3546470"/>
            <a:ext cx="746155" cy="478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ight Arrow 187"/>
          <p:cNvSpPr/>
          <p:nvPr/>
        </p:nvSpPr>
        <p:spPr>
          <a:xfrm>
            <a:off x="7954570" y="3680386"/>
            <a:ext cx="746155" cy="478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1" name="Group 270"/>
          <p:cNvGrpSpPr/>
          <p:nvPr/>
        </p:nvGrpSpPr>
        <p:grpSpPr>
          <a:xfrm>
            <a:off x="8629440" y="1241793"/>
            <a:ext cx="3220247" cy="4977925"/>
            <a:chOff x="8629440" y="1241793"/>
            <a:chExt cx="3220247" cy="4977925"/>
          </a:xfrm>
        </p:grpSpPr>
        <p:cxnSp>
          <p:nvCxnSpPr>
            <p:cNvPr id="191" name="Straight Connector 190"/>
            <p:cNvCxnSpPr/>
            <p:nvPr/>
          </p:nvCxnSpPr>
          <p:spPr>
            <a:xfrm>
              <a:off x="10603902" y="1864089"/>
              <a:ext cx="0" cy="10577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9631202" y="1828104"/>
              <a:ext cx="0" cy="10875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H="1" flipV="1">
              <a:off x="9624734" y="2915693"/>
              <a:ext cx="992078" cy="61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4" name="Freeform 193"/>
            <p:cNvSpPr/>
            <p:nvPr/>
          </p:nvSpPr>
          <p:spPr>
            <a:xfrm>
              <a:off x="9637672" y="2041375"/>
              <a:ext cx="953321" cy="47926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9719171" y="254052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9820072" y="244570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9683393" y="2164943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9679137" y="237822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0326326" y="2164943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9946480" y="250320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10033515" y="258040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9719171" y="229802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10311451" y="226947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Group 203"/>
            <p:cNvGrpSpPr/>
            <p:nvPr/>
          </p:nvGrpSpPr>
          <p:grpSpPr>
            <a:xfrm rot="1554962">
              <a:off x="10182276" y="1478392"/>
              <a:ext cx="371264" cy="984832"/>
              <a:chOff x="1505211" y="1252603"/>
              <a:chExt cx="599162" cy="1440493"/>
            </a:xfrm>
          </p:grpSpPr>
          <p:sp>
            <p:nvSpPr>
              <p:cNvPr id="266" name="Oval 265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cxnSp>
            <p:nvCxnSpPr>
              <p:cNvPr id="268" name="Straight Connector 267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204"/>
            <p:cNvGrpSpPr/>
            <p:nvPr/>
          </p:nvGrpSpPr>
          <p:grpSpPr>
            <a:xfrm>
              <a:off x="9082271" y="2002249"/>
              <a:ext cx="680437" cy="513567"/>
              <a:chOff x="864296" y="1352811"/>
              <a:chExt cx="1098115" cy="513567"/>
            </a:xfrm>
          </p:grpSpPr>
          <p:cxnSp>
            <p:nvCxnSpPr>
              <p:cNvPr id="264" name="Straight Connector 263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Arrow Connector 264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Group 205"/>
            <p:cNvGrpSpPr/>
            <p:nvPr/>
          </p:nvGrpSpPr>
          <p:grpSpPr>
            <a:xfrm>
              <a:off x="9834744" y="2682445"/>
              <a:ext cx="616461" cy="124387"/>
              <a:chOff x="1505211" y="2016145"/>
              <a:chExt cx="1257842" cy="138332"/>
            </a:xfrm>
          </p:grpSpPr>
          <p:grpSp>
            <p:nvGrpSpPr>
              <p:cNvPr id="252" name="Group 251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259" name="Group 258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262" name="Straight Connector 261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0" name="Straight Connector 259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252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254" name="Group 253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257" name="Straight Connector 256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5" name="Straight Connector 254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7" name="Straight Connector 206"/>
            <p:cNvCxnSpPr/>
            <p:nvPr/>
          </p:nvCxnSpPr>
          <p:spPr>
            <a:xfrm>
              <a:off x="9856867" y="261616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10015406" y="2149585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9863759" y="224911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endCxn id="249" idx="0"/>
            </p:cNvCxnSpPr>
            <p:nvPr/>
          </p:nvCxnSpPr>
          <p:spPr>
            <a:xfrm>
              <a:off x="9803048" y="2809891"/>
              <a:ext cx="0" cy="130116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>
              <a:off x="10457893" y="2779623"/>
              <a:ext cx="0" cy="695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25"/>
            <p:cNvSpPr txBox="1"/>
            <p:nvPr/>
          </p:nvSpPr>
          <p:spPr>
            <a:xfrm>
              <a:off x="8629440" y="1241793"/>
              <a:ext cx="400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TextBox 26"/>
            <p:cNvSpPr txBox="1"/>
            <p:nvPr/>
          </p:nvSpPr>
          <p:spPr>
            <a:xfrm>
              <a:off x="8864409" y="4957954"/>
              <a:ext cx="989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Steam in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TextBox 27"/>
            <p:cNvSpPr txBox="1"/>
            <p:nvPr/>
          </p:nvSpPr>
          <p:spPr>
            <a:xfrm>
              <a:off x="11439734" y="1649839"/>
              <a:ext cx="409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15" name="TextBox 28"/>
            <p:cNvSpPr txBox="1"/>
            <p:nvPr/>
          </p:nvSpPr>
          <p:spPr>
            <a:xfrm>
              <a:off x="10287019" y="2238031"/>
              <a:ext cx="318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Right Arrow 215"/>
            <p:cNvSpPr/>
            <p:nvPr/>
          </p:nvSpPr>
          <p:spPr>
            <a:xfrm rot="16200000">
              <a:off x="9831781" y="3246446"/>
              <a:ext cx="566080" cy="669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17" name="TextBox 30"/>
            <p:cNvSpPr txBox="1"/>
            <p:nvPr/>
          </p:nvSpPr>
          <p:spPr>
            <a:xfrm>
              <a:off x="9971046" y="3541745"/>
              <a:ext cx="245651" cy="18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>
              <a:off x="10528128" y="2619172"/>
              <a:ext cx="10536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19" name="Group 218"/>
            <p:cNvGrpSpPr/>
            <p:nvPr/>
          </p:nvGrpSpPr>
          <p:grpSpPr>
            <a:xfrm rot="16200000">
              <a:off x="9745837" y="4116094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49" name="Flowchart: Collate 248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Flowchart: Delay 249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251" name="Straight Connector 250"/>
              <p:cNvCxnSpPr>
                <a:stCxn id="249" idx="1"/>
                <a:endCxn id="250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0" name="Straight Connector 219"/>
            <p:cNvCxnSpPr/>
            <p:nvPr/>
          </p:nvCxnSpPr>
          <p:spPr>
            <a:xfrm flipV="1">
              <a:off x="11326786" y="4373503"/>
              <a:ext cx="10614" cy="584451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1" name="TextBox 41"/>
            <p:cNvSpPr txBox="1"/>
            <p:nvPr/>
          </p:nvSpPr>
          <p:spPr>
            <a:xfrm>
              <a:off x="8675941" y="2432174"/>
              <a:ext cx="763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10457893" y="4415837"/>
              <a:ext cx="135041" cy="150152"/>
              <a:chOff x="1446281" y="3464685"/>
              <a:chExt cx="209086" cy="144476"/>
            </a:xfrm>
          </p:grpSpPr>
          <p:cxnSp>
            <p:nvCxnSpPr>
              <p:cNvPr id="247" name="Straight Connector 246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Straight Connector 222"/>
            <p:cNvCxnSpPr/>
            <p:nvPr/>
          </p:nvCxnSpPr>
          <p:spPr>
            <a:xfrm>
              <a:off x="11293902" y="2616161"/>
              <a:ext cx="0" cy="38070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 flipV="1">
              <a:off x="9285173" y="2328836"/>
              <a:ext cx="293839" cy="98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 flipH="1" flipV="1">
              <a:off x="9826201" y="4478034"/>
              <a:ext cx="0" cy="649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6" name="Group 225"/>
            <p:cNvGrpSpPr/>
            <p:nvPr/>
          </p:nvGrpSpPr>
          <p:grpSpPr>
            <a:xfrm>
              <a:off x="11059389" y="3871793"/>
              <a:ext cx="603555" cy="506497"/>
              <a:chOff x="8279430" y="3069172"/>
              <a:chExt cx="603555" cy="506497"/>
            </a:xfrm>
          </p:grpSpPr>
          <p:sp>
            <p:nvSpPr>
              <p:cNvPr id="245" name="Oval 244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6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</a:t>
                </a:r>
                <a:r>
                  <a:rPr lang="en-US" dirty="0" err="1" smtClean="0"/>
                  <a:t>T</a:t>
                </a:r>
                <a:endParaRPr lang="en-US" dirty="0"/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0273508" y="4735511"/>
              <a:ext cx="659767" cy="506497"/>
              <a:chOff x="8279430" y="3069172"/>
              <a:chExt cx="659767" cy="506497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4" name="TextBox 95"/>
              <p:cNvSpPr txBox="1"/>
              <p:nvPr/>
            </p:nvSpPr>
            <p:spPr>
              <a:xfrm>
                <a:off x="8292941" y="3137754"/>
                <a:ext cx="646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TRC</a:t>
                </a:r>
                <a:endParaRPr lang="en-US" dirty="0"/>
              </a:p>
            </p:txBody>
          </p:sp>
        </p:grpSp>
        <p:cxnSp>
          <p:nvCxnSpPr>
            <p:cNvPr id="228" name="Straight Connector 227"/>
            <p:cNvCxnSpPr/>
            <p:nvPr/>
          </p:nvCxnSpPr>
          <p:spPr>
            <a:xfrm>
              <a:off x="11326786" y="3487104"/>
              <a:ext cx="0" cy="3657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H="1" flipV="1">
              <a:off x="10810533" y="4942310"/>
              <a:ext cx="54326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/>
            <p:nvPr/>
          </p:nvCxnSpPr>
          <p:spPr>
            <a:xfrm flipH="1" flipV="1">
              <a:off x="10590993" y="5256740"/>
              <a:ext cx="1632" cy="5464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1" name="TextBox 26"/>
            <p:cNvSpPr txBox="1"/>
            <p:nvPr/>
          </p:nvSpPr>
          <p:spPr>
            <a:xfrm>
              <a:off x="10412670" y="5881164"/>
              <a:ext cx="115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10528128" y="4294545"/>
              <a:ext cx="0" cy="45137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 flipV="1">
              <a:off x="10134416" y="4294546"/>
              <a:ext cx="41185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4" name="Group 233"/>
            <p:cNvGrpSpPr/>
            <p:nvPr/>
          </p:nvGrpSpPr>
          <p:grpSpPr>
            <a:xfrm>
              <a:off x="10232129" y="4216978"/>
              <a:ext cx="135041" cy="150152"/>
              <a:chOff x="1446281" y="3464685"/>
              <a:chExt cx="209086" cy="144476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oup 234"/>
            <p:cNvGrpSpPr/>
            <p:nvPr/>
          </p:nvGrpSpPr>
          <p:grpSpPr>
            <a:xfrm>
              <a:off x="11021213" y="2976917"/>
              <a:ext cx="603555" cy="506497"/>
              <a:chOff x="8279430" y="3069172"/>
              <a:chExt cx="603555" cy="506497"/>
            </a:xfrm>
          </p:grpSpPr>
          <p:sp>
            <p:nvSpPr>
              <p:cNvPr id="239" name="Oval 238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40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E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5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39937" y="6238014"/>
            <a:ext cx="498987" cy="365125"/>
          </a:xfrm>
        </p:spPr>
        <p:txBody>
          <a:bodyPr/>
          <a:lstStyle/>
          <a:p>
            <a:fld id="{C1227082-9623-4AB1-B9BE-6FF402288CC8}" type="slidenum">
              <a:rPr lang="en-US" sz="2000" smtClean="0">
                <a:solidFill>
                  <a:srgbClr val="FF0000"/>
                </a:solidFill>
              </a:rPr>
              <a:t>11</a:t>
            </a:fld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2792" y="809085"/>
            <a:ext cx="4174767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152525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tag descriptor may be written as 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22846" y="753888"/>
            <a:ext cx="640080" cy="594995"/>
            <a:chOff x="0" y="0"/>
            <a:chExt cx="640312" cy="595160"/>
          </a:xfrm>
        </p:grpSpPr>
        <p:sp>
          <p:nvSpPr>
            <p:cNvPr id="7" name="Oval 6"/>
            <p:cNvSpPr/>
            <p:nvPr/>
          </p:nvSpPr>
          <p:spPr>
            <a:xfrm>
              <a:off x="0" y="0"/>
              <a:ext cx="640312" cy="595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Box 52"/>
            <p:cNvSpPr txBox="1"/>
            <p:nvPr/>
          </p:nvSpPr>
          <p:spPr>
            <a:xfrm>
              <a:off x="0" y="157706"/>
              <a:ext cx="640080" cy="295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 Y Z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34526" y="753887"/>
            <a:ext cx="687705" cy="594995"/>
            <a:chOff x="0" y="0"/>
            <a:chExt cx="687705" cy="595160"/>
          </a:xfrm>
        </p:grpSpPr>
        <p:sp>
          <p:nvSpPr>
            <p:cNvPr id="10" name="Oval 9"/>
            <p:cNvSpPr/>
            <p:nvPr/>
          </p:nvSpPr>
          <p:spPr>
            <a:xfrm>
              <a:off x="0" y="0"/>
              <a:ext cx="640312" cy="595160"/>
            </a:xfrm>
            <a:prstGeom prst="ellipse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TextBox 52"/>
            <p:cNvSpPr txBox="1"/>
            <p:nvPr/>
          </p:nvSpPr>
          <p:spPr>
            <a:xfrm>
              <a:off x="47625" y="129131"/>
              <a:ext cx="640080" cy="295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 Z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888660" y="772848"/>
            <a:ext cx="495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2792" y="1236689"/>
            <a:ext cx="6096000" cy="17832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refers to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variable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 refers to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function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 refers to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instrument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33017"/>
              </p:ext>
            </p:extLst>
          </p:nvPr>
        </p:nvGraphicFramePr>
        <p:xfrm>
          <a:off x="3547443" y="2057067"/>
          <a:ext cx="2515204" cy="2159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46294">
                  <a:extLst>
                    <a:ext uri="{9D8B030D-6E8A-4147-A177-3AD203B41FA5}">
                      <a16:colId xmlns:a16="http://schemas.microsoft.com/office/drawing/2014/main" val="4239971937"/>
                    </a:ext>
                  </a:extLst>
                </a:gridCol>
                <a:gridCol w="968910">
                  <a:extLst>
                    <a:ext uri="{9D8B030D-6E8A-4147-A177-3AD203B41FA5}">
                      <a16:colId xmlns:a16="http://schemas.microsoft.com/office/drawing/2014/main" val="200033688"/>
                    </a:ext>
                  </a:extLst>
                </a:gridCol>
              </a:tblGrid>
              <a:tr h="35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833879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032767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Pressure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410877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455773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285741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Acidity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95272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36166"/>
              </p:ext>
            </p:extLst>
          </p:nvPr>
        </p:nvGraphicFramePr>
        <p:xfrm>
          <a:off x="6207137" y="2057067"/>
          <a:ext cx="2535402" cy="2286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8711">
                  <a:extLst>
                    <a:ext uri="{9D8B030D-6E8A-4147-A177-3AD203B41FA5}">
                      <a16:colId xmlns:a16="http://schemas.microsoft.com/office/drawing/2014/main" val="58371541"/>
                    </a:ext>
                  </a:extLst>
                </a:gridCol>
                <a:gridCol w="976691">
                  <a:extLst>
                    <a:ext uri="{9D8B030D-6E8A-4147-A177-3AD203B41FA5}">
                      <a16:colId xmlns:a16="http://schemas.microsoft.com/office/drawing/2014/main" val="16659789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6791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Recording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50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22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135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Deferential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69145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04959"/>
              </p:ext>
            </p:extLst>
          </p:nvPr>
        </p:nvGraphicFramePr>
        <p:xfrm>
          <a:off x="8965703" y="1741020"/>
          <a:ext cx="2523727" cy="2935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1533">
                  <a:extLst>
                    <a:ext uri="{9D8B030D-6E8A-4147-A177-3AD203B41FA5}">
                      <a16:colId xmlns:a16="http://schemas.microsoft.com/office/drawing/2014/main" val="2038550668"/>
                    </a:ext>
                  </a:extLst>
                </a:gridCol>
                <a:gridCol w="972194">
                  <a:extLst>
                    <a:ext uri="{9D8B030D-6E8A-4147-A177-3AD203B41FA5}">
                      <a16:colId xmlns:a16="http://schemas.microsoft.com/office/drawing/2014/main" val="3683583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667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702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recorder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498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2440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Transmitter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8078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Switch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367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Valve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60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376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Alarm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13366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 flipH="1">
            <a:off x="4805045" y="1619897"/>
            <a:ext cx="43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82151" y="1546085"/>
            <a:ext cx="422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7"/>
          <p:cNvSpPr txBox="1"/>
          <p:nvPr/>
        </p:nvSpPr>
        <p:spPr>
          <a:xfrm>
            <a:off x="9635023" y="1192324"/>
            <a:ext cx="422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Z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94645" y="4909990"/>
            <a:ext cx="11588029" cy="1230525"/>
            <a:chOff x="182338" y="5270059"/>
            <a:chExt cx="11588029" cy="1230525"/>
          </a:xfrm>
        </p:grpSpPr>
        <p:grpSp>
          <p:nvGrpSpPr>
            <p:cNvPr id="36" name="Group 35"/>
            <p:cNvGrpSpPr/>
            <p:nvPr/>
          </p:nvGrpSpPr>
          <p:grpSpPr>
            <a:xfrm>
              <a:off x="7984550" y="5270059"/>
              <a:ext cx="799053" cy="668885"/>
              <a:chOff x="8835970" y="5304754"/>
              <a:chExt cx="799053" cy="66888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8864586" y="5304754"/>
                <a:ext cx="741820" cy="6688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TextBox 52"/>
              <p:cNvSpPr txBox="1"/>
              <p:nvPr/>
            </p:nvSpPr>
            <p:spPr>
              <a:xfrm>
                <a:off x="8835970" y="5447823"/>
                <a:ext cx="799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pH E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136321" y="5306264"/>
              <a:ext cx="799053" cy="668885"/>
              <a:chOff x="8835970" y="5304754"/>
              <a:chExt cx="799053" cy="668885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8864586" y="5304754"/>
                <a:ext cx="741820" cy="6688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TextBox 52"/>
              <p:cNvSpPr txBox="1"/>
              <p:nvPr/>
            </p:nvSpPr>
            <p:spPr>
              <a:xfrm>
                <a:off x="8835970" y="5447823"/>
                <a:ext cx="799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LS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349850" y="5351995"/>
              <a:ext cx="799053" cy="668885"/>
              <a:chOff x="8835970" y="5304754"/>
              <a:chExt cx="799053" cy="668885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8864586" y="5304754"/>
                <a:ext cx="741820" cy="6688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TextBox 52"/>
              <p:cNvSpPr txBox="1"/>
              <p:nvPr/>
            </p:nvSpPr>
            <p:spPr>
              <a:xfrm>
                <a:off x="8835970" y="5447823"/>
                <a:ext cx="799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FRC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31184" y="5309935"/>
              <a:ext cx="799053" cy="668885"/>
              <a:chOff x="8835970" y="5304754"/>
              <a:chExt cx="799053" cy="66888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864586" y="5304754"/>
                <a:ext cx="741820" cy="6688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TextBox 52"/>
              <p:cNvSpPr txBox="1"/>
              <p:nvPr/>
            </p:nvSpPr>
            <p:spPr>
              <a:xfrm>
                <a:off x="8835970" y="5447823"/>
                <a:ext cx="799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TI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9832103" y="5306264"/>
              <a:ext cx="799053" cy="668885"/>
              <a:chOff x="8835970" y="5415507"/>
              <a:chExt cx="799053" cy="668885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893203" y="5415507"/>
                <a:ext cx="741820" cy="6688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TextBox 52"/>
              <p:cNvSpPr txBox="1"/>
              <p:nvPr/>
            </p:nvSpPr>
            <p:spPr>
              <a:xfrm>
                <a:off x="8835970" y="5565283"/>
                <a:ext cx="7990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PCV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182338" y="6131252"/>
              <a:ext cx="2428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Temperature Indicator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79231" y="6116708"/>
              <a:ext cx="2739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Flow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Recording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Controller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46524" y="6116708"/>
              <a:ext cx="1394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Level switch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60555" y="6116708"/>
              <a:ext cx="130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 Element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342242" y="6116708"/>
              <a:ext cx="2428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Pressure Control Valve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45512" y="84407"/>
            <a:ext cx="2796599" cy="53059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11525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Tag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descriptor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53"/>
          <p:cNvGrpSpPr>
            <a:grpSpLocks/>
          </p:cNvGrpSpPr>
          <p:nvPr/>
        </p:nvGrpSpPr>
        <p:grpSpPr bwMode="auto">
          <a:xfrm>
            <a:off x="1973264" y="981076"/>
            <a:ext cx="8675687" cy="5311499"/>
            <a:chOff x="441907" y="501028"/>
            <a:chExt cx="8675405" cy="5311699"/>
          </a:xfrm>
        </p:grpSpPr>
        <p:grpSp>
          <p:nvGrpSpPr>
            <p:cNvPr id="80900" name="Group 7"/>
            <p:cNvGrpSpPr>
              <a:grpSpLocks/>
            </p:cNvGrpSpPr>
            <p:nvPr/>
          </p:nvGrpSpPr>
          <p:grpSpPr bwMode="auto">
            <a:xfrm>
              <a:off x="529570" y="501028"/>
              <a:ext cx="3242257" cy="648072"/>
              <a:chOff x="827584" y="544034"/>
              <a:chExt cx="3242257" cy="648072"/>
            </a:xfrm>
          </p:grpSpPr>
          <p:grpSp>
            <p:nvGrpSpPr>
              <p:cNvPr id="80946" name="Group 5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827230" y="544034"/>
                  <a:ext cx="720702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4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4320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TI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47" name="TextBox 6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Indicator</a:t>
                </a:r>
                <a:endParaRPr lang="en-GB" altLang="en-US"/>
              </a:p>
            </p:txBody>
          </p:sp>
        </p:grpSp>
        <p:grpSp>
          <p:nvGrpSpPr>
            <p:cNvPr id="80901" name="Group 8"/>
            <p:cNvGrpSpPr>
              <a:grpSpLocks/>
            </p:cNvGrpSpPr>
            <p:nvPr/>
          </p:nvGrpSpPr>
          <p:grpSpPr bwMode="auto">
            <a:xfrm>
              <a:off x="529570" y="1316087"/>
              <a:ext cx="3257600" cy="648072"/>
              <a:chOff x="827584" y="544034"/>
              <a:chExt cx="3257600" cy="648072"/>
            </a:xfrm>
          </p:grpSpPr>
          <p:grpSp>
            <p:nvGrpSpPr>
              <p:cNvPr id="80942" name="Group 9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827230" y="543394"/>
                  <a:ext cx="720702" cy="649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45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43" name="TextBox 10"/>
              <p:cNvSpPr txBox="1">
                <a:spLocks noChangeArrowheads="1"/>
              </p:cNvSpPr>
              <p:nvPr/>
            </p:nvSpPr>
            <p:spPr bwMode="auto">
              <a:xfrm>
                <a:off x="1596085" y="67185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Recorder</a:t>
                </a:r>
                <a:endParaRPr lang="en-GB" altLang="en-US"/>
              </a:p>
            </p:txBody>
          </p:sp>
        </p:grpSp>
        <p:grpSp>
          <p:nvGrpSpPr>
            <p:cNvPr id="80902" name="Group 13"/>
            <p:cNvGrpSpPr>
              <a:grpSpLocks/>
            </p:cNvGrpSpPr>
            <p:nvPr/>
          </p:nvGrpSpPr>
          <p:grpSpPr bwMode="auto">
            <a:xfrm>
              <a:off x="441907" y="2204970"/>
              <a:ext cx="3470551" cy="648072"/>
              <a:chOff x="827584" y="544034"/>
              <a:chExt cx="3470551" cy="648072"/>
            </a:xfrm>
          </p:grpSpPr>
          <p:grpSp>
            <p:nvGrpSpPr>
              <p:cNvPr id="80938" name="Group 1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827584" y="543544"/>
                  <a:ext cx="720702" cy="649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41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39" name="TextBox 15"/>
              <p:cNvSpPr txBox="1">
                <a:spLocks noChangeArrowheads="1"/>
              </p:cNvSpPr>
              <p:nvPr/>
            </p:nvSpPr>
            <p:spPr bwMode="auto">
              <a:xfrm>
                <a:off x="1687971" y="698721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Controller</a:t>
                </a:r>
                <a:endParaRPr lang="en-GB" altLang="en-US"/>
              </a:p>
            </p:txBody>
          </p:sp>
        </p:grpSp>
        <p:grpSp>
          <p:nvGrpSpPr>
            <p:cNvPr id="80903" name="Group 18"/>
            <p:cNvGrpSpPr>
              <a:grpSpLocks/>
            </p:cNvGrpSpPr>
            <p:nvPr/>
          </p:nvGrpSpPr>
          <p:grpSpPr bwMode="auto">
            <a:xfrm>
              <a:off x="441907" y="3248429"/>
              <a:ext cx="3484628" cy="648072"/>
              <a:chOff x="827584" y="544034"/>
              <a:chExt cx="3484628" cy="648072"/>
            </a:xfrm>
          </p:grpSpPr>
          <p:grpSp>
            <p:nvGrpSpPr>
              <p:cNvPr id="80934" name="Group 19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827584" y="544699"/>
                  <a:ext cx="720702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37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950977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TT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35" name="TextBox 20"/>
              <p:cNvSpPr txBox="1">
                <a:spLocks noChangeArrowheads="1"/>
              </p:cNvSpPr>
              <p:nvPr/>
            </p:nvSpPr>
            <p:spPr bwMode="auto">
              <a:xfrm>
                <a:off x="1627317" y="683404"/>
                <a:ext cx="26848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Transmitter</a:t>
                </a:r>
                <a:endParaRPr lang="en-GB" altLang="en-US"/>
              </a:p>
            </p:txBody>
          </p:sp>
        </p:grpSp>
        <p:grpSp>
          <p:nvGrpSpPr>
            <p:cNvPr id="80904" name="Group 23"/>
            <p:cNvGrpSpPr>
              <a:grpSpLocks/>
            </p:cNvGrpSpPr>
            <p:nvPr/>
          </p:nvGrpSpPr>
          <p:grpSpPr bwMode="auto">
            <a:xfrm>
              <a:off x="480501" y="4230476"/>
              <a:ext cx="3335428" cy="648072"/>
              <a:chOff x="827584" y="544034"/>
              <a:chExt cx="3335428" cy="648072"/>
            </a:xfrm>
          </p:grpSpPr>
          <p:grpSp>
            <p:nvGrpSpPr>
              <p:cNvPr id="80930" name="Group 2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827089" y="543764"/>
                  <a:ext cx="720702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33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TE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31" name="TextBox 25"/>
              <p:cNvSpPr txBox="1">
                <a:spLocks noChangeArrowheads="1"/>
              </p:cNvSpPr>
              <p:nvPr/>
            </p:nvSpPr>
            <p:spPr bwMode="auto">
              <a:xfrm>
                <a:off x="1552848" y="714110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Element</a:t>
                </a:r>
                <a:endParaRPr lang="en-GB" altLang="en-US"/>
              </a:p>
            </p:txBody>
          </p:sp>
        </p:grpSp>
        <p:grpSp>
          <p:nvGrpSpPr>
            <p:cNvPr id="80905" name="Group 28"/>
            <p:cNvGrpSpPr>
              <a:grpSpLocks/>
            </p:cNvGrpSpPr>
            <p:nvPr/>
          </p:nvGrpSpPr>
          <p:grpSpPr bwMode="auto">
            <a:xfrm>
              <a:off x="441907" y="5164655"/>
              <a:ext cx="4513558" cy="648072"/>
              <a:chOff x="827584" y="544034"/>
              <a:chExt cx="3132448" cy="648072"/>
            </a:xfrm>
          </p:grpSpPr>
          <p:grpSp>
            <p:nvGrpSpPr>
              <p:cNvPr id="80926" name="Group 29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827584" y="544658"/>
                  <a:ext cx="494664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29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TIC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27" name="TextBox 30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610164" cy="369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 indicating Controller</a:t>
                </a:r>
                <a:endParaRPr lang="en-GB" altLang="en-US"/>
              </a:p>
            </p:txBody>
          </p:sp>
        </p:grpSp>
        <p:grpSp>
          <p:nvGrpSpPr>
            <p:cNvPr id="80906" name="Group 33"/>
            <p:cNvGrpSpPr>
              <a:grpSpLocks/>
            </p:cNvGrpSpPr>
            <p:nvPr/>
          </p:nvGrpSpPr>
          <p:grpSpPr bwMode="auto">
            <a:xfrm>
              <a:off x="4652815" y="536173"/>
              <a:ext cx="4464497" cy="648072"/>
              <a:chOff x="827584" y="544034"/>
              <a:chExt cx="3098399" cy="648072"/>
            </a:xfrm>
          </p:grpSpPr>
          <p:grpSp>
            <p:nvGrpSpPr>
              <p:cNvPr id="80922" name="Group 3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827995" y="543815"/>
                  <a:ext cx="496868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25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23" name="TextBox 35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5761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 recording Controller</a:t>
                </a:r>
                <a:endParaRPr lang="en-GB" altLang="en-US"/>
              </a:p>
            </p:txBody>
          </p:sp>
        </p:grpSp>
        <p:grpSp>
          <p:nvGrpSpPr>
            <p:cNvPr id="80907" name="Group 38"/>
            <p:cNvGrpSpPr>
              <a:grpSpLocks/>
            </p:cNvGrpSpPr>
            <p:nvPr/>
          </p:nvGrpSpPr>
          <p:grpSpPr bwMode="auto">
            <a:xfrm>
              <a:off x="4789461" y="1847674"/>
              <a:ext cx="4050656" cy="648072"/>
              <a:chOff x="827584" y="544034"/>
              <a:chExt cx="2811190" cy="648072"/>
            </a:xfrm>
          </p:grpSpPr>
          <p:grpSp>
            <p:nvGrpSpPr>
              <p:cNvPr id="80918" name="Group 39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827908" y="543639"/>
                  <a:ext cx="493563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21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TCV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19" name="TextBox 40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288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 Control valve</a:t>
                </a:r>
                <a:endParaRPr lang="en-GB" altLang="en-US"/>
              </a:p>
            </p:txBody>
          </p:sp>
        </p:grpSp>
        <p:grpSp>
          <p:nvGrpSpPr>
            <p:cNvPr id="80908" name="Group 43"/>
            <p:cNvGrpSpPr>
              <a:grpSpLocks/>
            </p:cNvGrpSpPr>
            <p:nvPr/>
          </p:nvGrpSpPr>
          <p:grpSpPr bwMode="auto">
            <a:xfrm>
              <a:off x="4758722" y="3060041"/>
              <a:ext cx="3242257" cy="648072"/>
              <a:chOff x="827584" y="544034"/>
              <a:chExt cx="3242257" cy="648072"/>
            </a:xfrm>
          </p:grpSpPr>
          <p:grpSp>
            <p:nvGrpSpPr>
              <p:cNvPr id="80914" name="Group 4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827041" y="544167"/>
                  <a:ext cx="720702" cy="64772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17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TA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15" name="TextBox 45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Alarm</a:t>
                </a:r>
                <a:endParaRPr lang="en-GB" altLang="en-US"/>
              </a:p>
            </p:txBody>
          </p:sp>
        </p:grpSp>
        <p:grpSp>
          <p:nvGrpSpPr>
            <p:cNvPr id="80909" name="Group 48"/>
            <p:cNvGrpSpPr>
              <a:grpSpLocks/>
            </p:cNvGrpSpPr>
            <p:nvPr/>
          </p:nvGrpSpPr>
          <p:grpSpPr bwMode="auto">
            <a:xfrm>
              <a:off x="4789461" y="4205337"/>
              <a:ext cx="3242257" cy="648072"/>
              <a:chOff x="827584" y="544034"/>
              <a:chExt cx="3242257" cy="648072"/>
            </a:xfrm>
          </p:grpSpPr>
          <p:grpSp>
            <p:nvGrpSpPr>
              <p:cNvPr id="80910" name="Group 49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828051" y="543502"/>
                  <a:ext cx="723877" cy="649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0913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TS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0911" name="TextBox 50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Temperature Switch</a:t>
                </a:r>
                <a:endParaRPr lang="en-GB" altLang="en-US"/>
              </a:p>
            </p:txBody>
          </p:sp>
        </p:grpSp>
      </p:grpSp>
      <p:sp>
        <p:nvSpPr>
          <p:cNvPr id="80899" name="TextBox 55"/>
          <p:cNvSpPr txBox="1">
            <a:spLocks noChangeArrowheads="1"/>
          </p:cNvSpPr>
          <p:nvPr/>
        </p:nvSpPr>
        <p:spPr bwMode="auto">
          <a:xfrm>
            <a:off x="2814638" y="260351"/>
            <a:ext cx="3065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B0F0"/>
                </a:solidFill>
              </a:rPr>
              <a:t>Temperature</a:t>
            </a:r>
            <a:endParaRPr lang="en-GB" alt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1"/>
          <p:cNvGrpSpPr>
            <a:grpSpLocks/>
          </p:cNvGrpSpPr>
          <p:nvPr/>
        </p:nvGrpSpPr>
        <p:grpSpPr bwMode="auto">
          <a:xfrm>
            <a:off x="1992314" y="1196976"/>
            <a:ext cx="8675687" cy="5311775"/>
            <a:chOff x="441907" y="501028"/>
            <a:chExt cx="8675405" cy="5311699"/>
          </a:xfrm>
        </p:grpSpPr>
        <p:grpSp>
          <p:nvGrpSpPr>
            <p:cNvPr id="81924" name="Group 2"/>
            <p:cNvGrpSpPr>
              <a:grpSpLocks/>
            </p:cNvGrpSpPr>
            <p:nvPr/>
          </p:nvGrpSpPr>
          <p:grpSpPr bwMode="auto">
            <a:xfrm>
              <a:off x="529570" y="501028"/>
              <a:ext cx="3242257" cy="648072"/>
              <a:chOff x="827584" y="544034"/>
              <a:chExt cx="3242257" cy="648072"/>
            </a:xfrm>
          </p:grpSpPr>
          <p:grpSp>
            <p:nvGrpSpPr>
              <p:cNvPr id="81970" name="Group 4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827230" y="544034"/>
                  <a:ext cx="720702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73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4320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FI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71" name="TextBox 49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Indicator</a:t>
                </a:r>
                <a:endParaRPr lang="en-GB" altLang="en-US"/>
              </a:p>
            </p:txBody>
          </p:sp>
        </p:grpSp>
        <p:grpSp>
          <p:nvGrpSpPr>
            <p:cNvPr id="81925" name="Group 3"/>
            <p:cNvGrpSpPr>
              <a:grpSpLocks/>
            </p:cNvGrpSpPr>
            <p:nvPr/>
          </p:nvGrpSpPr>
          <p:grpSpPr bwMode="auto">
            <a:xfrm>
              <a:off x="529570" y="1316087"/>
              <a:ext cx="3257600" cy="648072"/>
              <a:chOff x="827584" y="544034"/>
              <a:chExt cx="3257600" cy="648072"/>
            </a:xfrm>
          </p:grpSpPr>
          <p:grpSp>
            <p:nvGrpSpPr>
              <p:cNvPr id="81966" name="Group 4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827230" y="543351"/>
                  <a:ext cx="720702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69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FR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67" name="TextBox 45"/>
              <p:cNvSpPr txBox="1">
                <a:spLocks noChangeArrowheads="1"/>
              </p:cNvSpPr>
              <p:nvPr/>
            </p:nvSpPr>
            <p:spPr bwMode="auto">
              <a:xfrm>
                <a:off x="1596085" y="67185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Recorder</a:t>
                </a:r>
                <a:endParaRPr lang="en-GB" altLang="en-US"/>
              </a:p>
            </p:txBody>
          </p:sp>
        </p:grpSp>
        <p:grpSp>
          <p:nvGrpSpPr>
            <p:cNvPr id="81926" name="Group 4"/>
            <p:cNvGrpSpPr>
              <a:grpSpLocks/>
            </p:cNvGrpSpPr>
            <p:nvPr/>
          </p:nvGrpSpPr>
          <p:grpSpPr bwMode="auto">
            <a:xfrm>
              <a:off x="441907" y="2204970"/>
              <a:ext cx="3470551" cy="648072"/>
              <a:chOff x="827584" y="544034"/>
              <a:chExt cx="3470551" cy="648072"/>
            </a:xfrm>
          </p:grpSpPr>
          <p:grpSp>
            <p:nvGrpSpPr>
              <p:cNvPr id="81962" name="Group 4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827584" y="543456"/>
                  <a:ext cx="720702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65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63" name="TextBox 41"/>
              <p:cNvSpPr txBox="1">
                <a:spLocks noChangeArrowheads="1"/>
              </p:cNvSpPr>
              <p:nvPr/>
            </p:nvSpPr>
            <p:spPr bwMode="auto">
              <a:xfrm>
                <a:off x="1687971" y="698721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Controller</a:t>
                </a:r>
                <a:endParaRPr lang="en-GB" altLang="en-US"/>
              </a:p>
            </p:txBody>
          </p:sp>
        </p:grpSp>
        <p:grpSp>
          <p:nvGrpSpPr>
            <p:cNvPr id="81927" name="Group 5"/>
            <p:cNvGrpSpPr>
              <a:grpSpLocks/>
            </p:cNvGrpSpPr>
            <p:nvPr/>
          </p:nvGrpSpPr>
          <p:grpSpPr bwMode="auto">
            <a:xfrm>
              <a:off x="441907" y="3248429"/>
              <a:ext cx="3484628" cy="648072"/>
              <a:chOff x="827584" y="544034"/>
              <a:chExt cx="3484628" cy="648072"/>
            </a:xfrm>
          </p:grpSpPr>
          <p:grpSp>
            <p:nvGrpSpPr>
              <p:cNvPr id="81958" name="Group 3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827584" y="544557"/>
                  <a:ext cx="720702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61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950977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FT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59" name="TextBox 37"/>
              <p:cNvSpPr txBox="1">
                <a:spLocks noChangeArrowheads="1"/>
              </p:cNvSpPr>
              <p:nvPr/>
            </p:nvSpPr>
            <p:spPr bwMode="auto">
              <a:xfrm>
                <a:off x="1627317" y="683404"/>
                <a:ext cx="26848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Transmitter</a:t>
                </a:r>
                <a:endParaRPr lang="en-GB" altLang="en-US"/>
              </a:p>
            </p:txBody>
          </p:sp>
        </p:grpSp>
        <p:grpSp>
          <p:nvGrpSpPr>
            <p:cNvPr id="81928" name="Group 6"/>
            <p:cNvGrpSpPr>
              <a:grpSpLocks/>
            </p:cNvGrpSpPr>
            <p:nvPr/>
          </p:nvGrpSpPr>
          <p:grpSpPr bwMode="auto">
            <a:xfrm>
              <a:off x="480501" y="4230476"/>
              <a:ext cx="3335428" cy="648072"/>
              <a:chOff x="827584" y="544034"/>
              <a:chExt cx="3335428" cy="648072"/>
            </a:xfrm>
          </p:grpSpPr>
          <p:grpSp>
            <p:nvGrpSpPr>
              <p:cNvPr id="81954" name="Group 3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27089" y="543571"/>
                  <a:ext cx="720702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57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FE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55" name="TextBox 33"/>
              <p:cNvSpPr txBox="1">
                <a:spLocks noChangeArrowheads="1"/>
              </p:cNvSpPr>
              <p:nvPr/>
            </p:nvSpPr>
            <p:spPr bwMode="auto">
              <a:xfrm>
                <a:off x="1552848" y="714110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Element</a:t>
                </a:r>
                <a:endParaRPr lang="en-GB" altLang="en-US"/>
              </a:p>
            </p:txBody>
          </p:sp>
        </p:grpSp>
        <p:grpSp>
          <p:nvGrpSpPr>
            <p:cNvPr id="81929" name="Group 7"/>
            <p:cNvGrpSpPr>
              <a:grpSpLocks/>
            </p:cNvGrpSpPr>
            <p:nvPr/>
          </p:nvGrpSpPr>
          <p:grpSpPr bwMode="auto">
            <a:xfrm>
              <a:off x="441907" y="5164655"/>
              <a:ext cx="4513558" cy="648072"/>
              <a:chOff x="827584" y="544034"/>
              <a:chExt cx="3132448" cy="648072"/>
            </a:xfrm>
          </p:grpSpPr>
          <p:grpSp>
            <p:nvGrpSpPr>
              <p:cNvPr id="81950" name="Group 2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827584" y="544415"/>
                  <a:ext cx="494664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53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FIC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51" name="TextBox 29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 indicating Controller</a:t>
                </a:r>
                <a:endParaRPr lang="en-GB" altLang="en-US"/>
              </a:p>
            </p:txBody>
          </p:sp>
        </p:grpSp>
        <p:grpSp>
          <p:nvGrpSpPr>
            <p:cNvPr id="81930" name="Group 8"/>
            <p:cNvGrpSpPr>
              <a:grpSpLocks/>
            </p:cNvGrpSpPr>
            <p:nvPr/>
          </p:nvGrpSpPr>
          <p:grpSpPr bwMode="auto">
            <a:xfrm>
              <a:off x="4652815" y="536173"/>
              <a:ext cx="4464497" cy="648072"/>
              <a:chOff x="827584" y="544034"/>
              <a:chExt cx="3098399" cy="648072"/>
            </a:xfrm>
          </p:grpSpPr>
          <p:grpSp>
            <p:nvGrpSpPr>
              <p:cNvPr id="81946" name="Group 2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827995" y="543813"/>
                  <a:ext cx="496868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49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FRC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47" name="TextBox 25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5761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 recording Controller</a:t>
                </a:r>
                <a:endParaRPr lang="en-GB" altLang="en-US"/>
              </a:p>
            </p:txBody>
          </p:sp>
        </p:grpSp>
        <p:grpSp>
          <p:nvGrpSpPr>
            <p:cNvPr id="81931" name="Group 9"/>
            <p:cNvGrpSpPr>
              <a:grpSpLocks/>
            </p:cNvGrpSpPr>
            <p:nvPr/>
          </p:nvGrpSpPr>
          <p:grpSpPr bwMode="auto">
            <a:xfrm>
              <a:off x="4789461" y="1847674"/>
              <a:ext cx="4050656" cy="648072"/>
              <a:chOff x="827584" y="544034"/>
              <a:chExt cx="2811190" cy="648072"/>
            </a:xfrm>
          </p:grpSpPr>
          <p:grpSp>
            <p:nvGrpSpPr>
              <p:cNvPr id="81942" name="Group 2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827908" y="543569"/>
                  <a:ext cx="493563" cy="64927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4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FCV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43" name="TextBox 21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288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 Control valve</a:t>
                </a:r>
                <a:endParaRPr lang="en-GB" altLang="en-US"/>
              </a:p>
            </p:txBody>
          </p:sp>
        </p:grpSp>
        <p:grpSp>
          <p:nvGrpSpPr>
            <p:cNvPr id="81932" name="Group 10"/>
            <p:cNvGrpSpPr>
              <a:grpSpLocks/>
            </p:cNvGrpSpPr>
            <p:nvPr/>
          </p:nvGrpSpPr>
          <p:grpSpPr bwMode="auto">
            <a:xfrm>
              <a:off x="4758722" y="3060041"/>
              <a:ext cx="3242257" cy="648072"/>
              <a:chOff x="827584" y="544034"/>
              <a:chExt cx="3242257" cy="648072"/>
            </a:xfrm>
          </p:grpSpPr>
          <p:grpSp>
            <p:nvGrpSpPr>
              <p:cNvPr id="81938" name="Group 1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827041" y="544034"/>
                  <a:ext cx="720702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41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FA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39" name="TextBox 17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Alarm</a:t>
                </a:r>
                <a:endParaRPr lang="en-GB" altLang="en-US"/>
              </a:p>
            </p:txBody>
          </p:sp>
        </p:grpSp>
        <p:grpSp>
          <p:nvGrpSpPr>
            <p:cNvPr id="81933" name="Group 11"/>
            <p:cNvGrpSpPr>
              <a:grpSpLocks/>
            </p:cNvGrpSpPr>
            <p:nvPr/>
          </p:nvGrpSpPr>
          <p:grpSpPr bwMode="auto">
            <a:xfrm>
              <a:off x="4789461" y="4205337"/>
              <a:ext cx="3242257" cy="648072"/>
              <a:chOff x="827584" y="544034"/>
              <a:chExt cx="3242257" cy="648072"/>
            </a:xfrm>
          </p:grpSpPr>
          <p:grpSp>
            <p:nvGrpSpPr>
              <p:cNvPr id="81934" name="Group 1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828051" y="543310"/>
                  <a:ext cx="723877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193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FS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935" name="TextBox 13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Flow Switch</a:t>
                </a:r>
                <a:endParaRPr lang="en-GB" altLang="en-US"/>
              </a:p>
            </p:txBody>
          </p:sp>
        </p:grpSp>
      </p:grpSp>
      <p:sp>
        <p:nvSpPr>
          <p:cNvPr id="81923" name="TextBox 52"/>
          <p:cNvSpPr txBox="1">
            <a:spLocks noChangeArrowheads="1"/>
          </p:cNvSpPr>
          <p:nvPr/>
        </p:nvSpPr>
        <p:spPr bwMode="auto">
          <a:xfrm>
            <a:off x="1735288" y="276218"/>
            <a:ext cx="184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B0F0"/>
                </a:solidFill>
              </a:rPr>
              <a:t>Flow</a:t>
            </a:r>
            <a:endParaRPr lang="en-GB" alt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1"/>
          <p:cNvGrpSpPr>
            <a:grpSpLocks/>
          </p:cNvGrpSpPr>
          <p:nvPr/>
        </p:nvGrpSpPr>
        <p:grpSpPr bwMode="auto">
          <a:xfrm>
            <a:off x="1992313" y="1196976"/>
            <a:ext cx="8496300" cy="5311775"/>
            <a:chOff x="441907" y="501028"/>
            <a:chExt cx="8675405" cy="5311699"/>
          </a:xfrm>
        </p:grpSpPr>
        <p:grpSp>
          <p:nvGrpSpPr>
            <p:cNvPr id="82948" name="Group 2"/>
            <p:cNvGrpSpPr>
              <a:grpSpLocks/>
            </p:cNvGrpSpPr>
            <p:nvPr/>
          </p:nvGrpSpPr>
          <p:grpSpPr bwMode="auto">
            <a:xfrm>
              <a:off x="529570" y="501028"/>
              <a:ext cx="3242257" cy="648072"/>
              <a:chOff x="827584" y="544034"/>
              <a:chExt cx="3242257" cy="648072"/>
            </a:xfrm>
          </p:grpSpPr>
          <p:grpSp>
            <p:nvGrpSpPr>
              <p:cNvPr id="82994" name="Group 4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827453" y="544034"/>
                  <a:ext cx="719708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97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4320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95" name="TextBox 49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Indicator</a:t>
                </a:r>
                <a:endParaRPr lang="en-GB" altLang="en-US"/>
              </a:p>
            </p:txBody>
          </p:sp>
        </p:grpSp>
        <p:grpSp>
          <p:nvGrpSpPr>
            <p:cNvPr id="82949" name="Group 3"/>
            <p:cNvGrpSpPr>
              <a:grpSpLocks/>
            </p:cNvGrpSpPr>
            <p:nvPr/>
          </p:nvGrpSpPr>
          <p:grpSpPr bwMode="auto">
            <a:xfrm>
              <a:off x="529570" y="1316087"/>
              <a:ext cx="3257600" cy="648072"/>
              <a:chOff x="827584" y="544034"/>
              <a:chExt cx="3257600" cy="648072"/>
            </a:xfrm>
          </p:grpSpPr>
          <p:grpSp>
            <p:nvGrpSpPr>
              <p:cNvPr id="82990" name="Group 4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827453" y="543351"/>
                  <a:ext cx="719708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93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91" name="TextBox 45"/>
              <p:cNvSpPr txBox="1">
                <a:spLocks noChangeArrowheads="1"/>
              </p:cNvSpPr>
              <p:nvPr/>
            </p:nvSpPr>
            <p:spPr bwMode="auto">
              <a:xfrm>
                <a:off x="1596085" y="67185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Recorder</a:t>
                </a:r>
                <a:endParaRPr lang="en-GB" altLang="en-US"/>
              </a:p>
            </p:txBody>
          </p:sp>
        </p:grpSp>
        <p:grpSp>
          <p:nvGrpSpPr>
            <p:cNvPr id="82950" name="Group 4"/>
            <p:cNvGrpSpPr>
              <a:grpSpLocks/>
            </p:cNvGrpSpPr>
            <p:nvPr/>
          </p:nvGrpSpPr>
          <p:grpSpPr bwMode="auto">
            <a:xfrm>
              <a:off x="441907" y="2204970"/>
              <a:ext cx="3470551" cy="648072"/>
              <a:chOff x="827584" y="544034"/>
              <a:chExt cx="3470551" cy="648072"/>
            </a:xfrm>
          </p:grpSpPr>
          <p:grpSp>
            <p:nvGrpSpPr>
              <p:cNvPr id="82986" name="Group 4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827584" y="543456"/>
                  <a:ext cx="719708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89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87" name="TextBox 41"/>
              <p:cNvSpPr txBox="1">
                <a:spLocks noChangeArrowheads="1"/>
              </p:cNvSpPr>
              <p:nvPr/>
            </p:nvSpPr>
            <p:spPr bwMode="auto">
              <a:xfrm>
                <a:off x="1687971" y="698721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Controller</a:t>
                </a:r>
                <a:endParaRPr lang="en-GB" altLang="en-US"/>
              </a:p>
            </p:txBody>
          </p:sp>
        </p:grpSp>
        <p:grpSp>
          <p:nvGrpSpPr>
            <p:cNvPr id="82951" name="Group 5"/>
            <p:cNvGrpSpPr>
              <a:grpSpLocks/>
            </p:cNvGrpSpPr>
            <p:nvPr/>
          </p:nvGrpSpPr>
          <p:grpSpPr bwMode="auto">
            <a:xfrm>
              <a:off x="441907" y="3248429"/>
              <a:ext cx="3484628" cy="648072"/>
              <a:chOff x="827584" y="544034"/>
              <a:chExt cx="3484628" cy="648072"/>
            </a:xfrm>
          </p:grpSpPr>
          <p:grpSp>
            <p:nvGrpSpPr>
              <p:cNvPr id="82982" name="Group 3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827584" y="544557"/>
                  <a:ext cx="719708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85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950977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PT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83" name="TextBox 37"/>
              <p:cNvSpPr txBox="1">
                <a:spLocks noChangeArrowheads="1"/>
              </p:cNvSpPr>
              <p:nvPr/>
            </p:nvSpPr>
            <p:spPr bwMode="auto">
              <a:xfrm>
                <a:off x="1627317" y="683404"/>
                <a:ext cx="26848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Transmitter</a:t>
                </a:r>
                <a:endParaRPr lang="en-GB" altLang="en-US"/>
              </a:p>
            </p:txBody>
          </p:sp>
        </p:grpSp>
        <p:grpSp>
          <p:nvGrpSpPr>
            <p:cNvPr id="82952" name="Group 6"/>
            <p:cNvGrpSpPr>
              <a:grpSpLocks/>
            </p:cNvGrpSpPr>
            <p:nvPr/>
          </p:nvGrpSpPr>
          <p:grpSpPr bwMode="auto">
            <a:xfrm>
              <a:off x="480501" y="4230476"/>
              <a:ext cx="3335428" cy="648072"/>
              <a:chOff x="827584" y="544034"/>
              <a:chExt cx="3335428" cy="648072"/>
            </a:xfrm>
          </p:grpSpPr>
          <p:grpSp>
            <p:nvGrpSpPr>
              <p:cNvPr id="82978" name="Group 3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27893" y="543571"/>
                  <a:ext cx="719708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81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79" name="TextBox 33"/>
              <p:cNvSpPr txBox="1">
                <a:spLocks noChangeArrowheads="1"/>
              </p:cNvSpPr>
              <p:nvPr/>
            </p:nvSpPr>
            <p:spPr bwMode="auto">
              <a:xfrm>
                <a:off x="1552848" y="714110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Element</a:t>
                </a:r>
                <a:endParaRPr lang="en-GB" altLang="en-US"/>
              </a:p>
            </p:txBody>
          </p:sp>
        </p:grpSp>
        <p:grpSp>
          <p:nvGrpSpPr>
            <p:cNvPr id="82953" name="Group 7"/>
            <p:cNvGrpSpPr>
              <a:grpSpLocks/>
            </p:cNvGrpSpPr>
            <p:nvPr/>
          </p:nvGrpSpPr>
          <p:grpSpPr bwMode="auto">
            <a:xfrm>
              <a:off x="441907" y="5164655"/>
              <a:ext cx="4513558" cy="648072"/>
              <a:chOff x="827584" y="544034"/>
              <a:chExt cx="3132448" cy="648072"/>
            </a:xfrm>
          </p:grpSpPr>
          <p:grpSp>
            <p:nvGrpSpPr>
              <p:cNvPr id="82974" name="Group 2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827584" y="544415"/>
                  <a:ext cx="493859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77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75" name="TextBox 29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 indicating Controller</a:t>
                </a:r>
                <a:endParaRPr lang="en-GB" altLang="en-US"/>
              </a:p>
            </p:txBody>
          </p:sp>
        </p:grpSp>
        <p:grpSp>
          <p:nvGrpSpPr>
            <p:cNvPr id="82954" name="Group 8"/>
            <p:cNvGrpSpPr>
              <a:grpSpLocks/>
            </p:cNvGrpSpPr>
            <p:nvPr/>
          </p:nvGrpSpPr>
          <p:grpSpPr bwMode="auto">
            <a:xfrm>
              <a:off x="4652815" y="536173"/>
              <a:ext cx="4464497" cy="648072"/>
              <a:chOff x="827584" y="544034"/>
              <a:chExt cx="3098399" cy="648072"/>
            </a:xfrm>
          </p:grpSpPr>
          <p:grpSp>
            <p:nvGrpSpPr>
              <p:cNvPr id="82970" name="Group 2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827833" y="543813"/>
                  <a:ext cx="493859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73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71" name="TextBox 25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5761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recording Controller</a:t>
                </a:r>
                <a:endParaRPr lang="en-GB" altLang="en-US"/>
              </a:p>
            </p:txBody>
          </p:sp>
        </p:grpSp>
        <p:grpSp>
          <p:nvGrpSpPr>
            <p:cNvPr id="82955" name="Group 9"/>
            <p:cNvGrpSpPr>
              <a:grpSpLocks/>
            </p:cNvGrpSpPr>
            <p:nvPr/>
          </p:nvGrpSpPr>
          <p:grpSpPr bwMode="auto">
            <a:xfrm>
              <a:off x="4789461" y="1847674"/>
              <a:ext cx="4050656" cy="648072"/>
              <a:chOff x="827584" y="544034"/>
              <a:chExt cx="2811190" cy="648072"/>
            </a:xfrm>
          </p:grpSpPr>
          <p:grpSp>
            <p:nvGrpSpPr>
              <p:cNvPr id="82966" name="Group 2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827497" y="543569"/>
                  <a:ext cx="493859" cy="64927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6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PCV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67" name="TextBox 21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288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 Control valve</a:t>
                </a:r>
                <a:endParaRPr lang="en-GB" altLang="en-US"/>
              </a:p>
            </p:txBody>
          </p:sp>
        </p:grpSp>
        <p:grpSp>
          <p:nvGrpSpPr>
            <p:cNvPr id="82956" name="Group 10"/>
            <p:cNvGrpSpPr>
              <a:grpSpLocks/>
            </p:cNvGrpSpPr>
            <p:nvPr/>
          </p:nvGrpSpPr>
          <p:grpSpPr bwMode="auto">
            <a:xfrm>
              <a:off x="4758722" y="3060041"/>
              <a:ext cx="3242257" cy="648072"/>
              <a:chOff x="827584" y="544034"/>
              <a:chExt cx="3242257" cy="648072"/>
            </a:xfrm>
          </p:grpSpPr>
          <p:grpSp>
            <p:nvGrpSpPr>
              <p:cNvPr id="82962" name="Group 1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827398" y="544034"/>
                  <a:ext cx="719708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65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PA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63" name="TextBox 17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Alarm</a:t>
                </a:r>
                <a:endParaRPr lang="en-GB" altLang="en-US"/>
              </a:p>
            </p:txBody>
          </p:sp>
        </p:grpSp>
        <p:grpSp>
          <p:nvGrpSpPr>
            <p:cNvPr id="82957" name="Group 11"/>
            <p:cNvGrpSpPr>
              <a:grpSpLocks/>
            </p:cNvGrpSpPr>
            <p:nvPr/>
          </p:nvGrpSpPr>
          <p:grpSpPr bwMode="auto">
            <a:xfrm>
              <a:off x="4789461" y="4205337"/>
              <a:ext cx="3242257" cy="648072"/>
              <a:chOff x="827584" y="544034"/>
              <a:chExt cx="3242257" cy="648072"/>
            </a:xfrm>
          </p:grpSpPr>
          <p:grpSp>
            <p:nvGrpSpPr>
              <p:cNvPr id="82958" name="Group 1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827458" y="543310"/>
                  <a:ext cx="719708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2961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PS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959" name="TextBox 13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Pressure Switch</a:t>
                </a:r>
                <a:endParaRPr lang="en-GB" altLang="en-US"/>
              </a:p>
            </p:txBody>
          </p:sp>
        </p:grpSp>
      </p:grpSp>
      <p:sp>
        <p:nvSpPr>
          <p:cNvPr id="82947" name="TextBox 52"/>
          <p:cNvSpPr txBox="1">
            <a:spLocks noChangeArrowheads="1"/>
          </p:cNvSpPr>
          <p:nvPr/>
        </p:nvSpPr>
        <p:spPr bwMode="auto">
          <a:xfrm>
            <a:off x="941388" y="262069"/>
            <a:ext cx="184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B0F0"/>
                </a:solidFill>
              </a:rPr>
              <a:t>Pressure</a:t>
            </a:r>
            <a:endParaRPr lang="en-GB" alt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1"/>
          <p:cNvGrpSpPr>
            <a:grpSpLocks/>
          </p:cNvGrpSpPr>
          <p:nvPr/>
        </p:nvGrpSpPr>
        <p:grpSpPr bwMode="auto">
          <a:xfrm>
            <a:off x="1992314" y="1152526"/>
            <a:ext cx="8351837" cy="5311775"/>
            <a:chOff x="441907" y="501028"/>
            <a:chExt cx="8675405" cy="5311699"/>
          </a:xfrm>
        </p:grpSpPr>
        <p:grpSp>
          <p:nvGrpSpPr>
            <p:cNvPr id="83972" name="Group 2"/>
            <p:cNvGrpSpPr>
              <a:grpSpLocks/>
            </p:cNvGrpSpPr>
            <p:nvPr/>
          </p:nvGrpSpPr>
          <p:grpSpPr bwMode="auto">
            <a:xfrm>
              <a:off x="529570" y="501028"/>
              <a:ext cx="3242257" cy="648072"/>
              <a:chOff x="827584" y="544034"/>
              <a:chExt cx="3242257" cy="648072"/>
            </a:xfrm>
          </p:grpSpPr>
          <p:grpSp>
            <p:nvGrpSpPr>
              <p:cNvPr id="84018" name="Group 4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827318" y="544034"/>
                  <a:ext cx="720615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2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4019" name="TextBox 49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Indicator</a:t>
                </a:r>
                <a:endParaRPr lang="en-GB" altLang="en-US"/>
              </a:p>
            </p:txBody>
          </p:sp>
        </p:grpSp>
        <p:grpSp>
          <p:nvGrpSpPr>
            <p:cNvPr id="83973" name="Group 3"/>
            <p:cNvGrpSpPr>
              <a:grpSpLocks/>
            </p:cNvGrpSpPr>
            <p:nvPr/>
          </p:nvGrpSpPr>
          <p:grpSpPr bwMode="auto">
            <a:xfrm>
              <a:off x="529570" y="1316087"/>
              <a:ext cx="3257600" cy="648072"/>
              <a:chOff x="827584" y="544034"/>
              <a:chExt cx="3257600" cy="648072"/>
            </a:xfrm>
          </p:grpSpPr>
          <p:grpSp>
            <p:nvGrpSpPr>
              <p:cNvPr id="84014" name="Group 4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827318" y="543351"/>
                  <a:ext cx="720615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17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LR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4015" name="TextBox 45"/>
              <p:cNvSpPr txBox="1">
                <a:spLocks noChangeArrowheads="1"/>
              </p:cNvSpPr>
              <p:nvPr/>
            </p:nvSpPr>
            <p:spPr bwMode="auto">
              <a:xfrm>
                <a:off x="1596085" y="67185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Recorder</a:t>
                </a:r>
                <a:endParaRPr lang="en-GB" altLang="en-US"/>
              </a:p>
            </p:txBody>
          </p:sp>
        </p:grpSp>
        <p:grpSp>
          <p:nvGrpSpPr>
            <p:cNvPr id="83974" name="Group 4"/>
            <p:cNvGrpSpPr>
              <a:grpSpLocks/>
            </p:cNvGrpSpPr>
            <p:nvPr/>
          </p:nvGrpSpPr>
          <p:grpSpPr bwMode="auto">
            <a:xfrm>
              <a:off x="441907" y="2204970"/>
              <a:ext cx="3470551" cy="648072"/>
              <a:chOff x="827584" y="544034"/>
              <a:chExt cx="3470551" cy="648072"/>
            </a:xfrm>
          </p:grpSpPr>
          <p:grpSp>
            <p:nvGrpSpPr>
              <p:cNvPr id="84010" name="Group 4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827584" y="543456"/>
                  <a:ext cx="720614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13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4011" name="TextBox 41"/>
              <p:cNvSpPr txBox="1">
                <a:spLocks noChangeArrowheads="1"/>
              </p:cNvSpPr>
              <p:nvPr/>
            </p:nvSpPr>
            <p:spPr bwMode="auto">
              <a:xfrm>
                <a:off x="1687971" y="698721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Controller</a:t>
                </a:r>
                <a:endParaRPr lang="en-GB" altLang="en-US"/>
              </a:p>
            </p:txBody>
          </p:sp>
        </p:grpSp>
        <p:grpSp>
          <p:nvGrpSpPr>
            <p:cNvPr id="83975" name="Group 5"/>
            <p:cNvGrpSpPr>
              <a:grpSpLocks/>
            </p:cNvGrpSpPr>
            <p:nvPr/>
          </p:nvGrpSpPr>
          <p:grpSpPr bwMode="auto">
            <a:xfrm>
              <a:off x="441907" y="3248429"/>
              <a:ext cx="3484628" cy="648072"/>
              <a:chOff x="827584" y="544034"/>
              <a:chExt cx="3484628" cy="648072"/>
            </a:xfrm>
          </p:grpSpPr>
          <p:grpSp>
            <p:nvGrpSpPr>
              <p:cNvPr id="84006" name="Group 3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827584" y="544557"/>
                  <a:ext cx="720614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09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950977" y="668015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LT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4007" name="TextBox 37"/>
              <p:cNvSpPr txBox="1">
                <a:spLocks noChangeArrowheads="1"/>
              </p:cNvSpPr>
              <p:nvPr/>
            </p:nvSpPr>
            <p:spPr bwMode="auto">
              <a:xfrm>
                <a:off x="1627317" y="683404"/>
                <a:ext cx="26848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Transmitter</a:t>
                </a:r>
                <a:endParaRPr lang="en-GB" altLang="en-US"/>
              </a:p>
            </p:txBody>
          </p:sp>
        </p:grpSp>
        <p:grpSp>
          <p:nvGrpSpPr>
            <p:cNvPr id="83976" name="Group 6"/>
            <p:cNvGrpSpPr>
              <a:grpSpLocks/>
            </p:cNvGrpSpPr>
            <p:nvPr/>
          </p:nvGrpSpPr>
          <p:grpSpPr bwMode="auto">
            <a:xfrm>
              <a:off x="480501" y="4230476"/>
              <a:ext cx="3335428" cy="648072"/>
              <a:chOff x="827584" y="544034"/>
              <a:chExt cx="3335428" cy="648072"/>
            </a:xfrm>
          </p:grpSpPr>
          <p:grpSp>
            <p:nvGrpSpPr>
              <p:cNvPr id="84002" name="Group 3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26916" y="543571"/>
                  <a:ext cx="720615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05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876653" y="683332"/>
                  <a:ext cx="57604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4003" name="TextBox 33"/>
              <p:cNvSpPr txBox="1">
                <a:spLocks noChangeArrowheads="1"/>
              </p:cNvSpPr>
              <p:nvPr/>
            </p:nvSpPr>
            <p:spPr bwMode="auto">
              <a:xfrm>
                <a:off x="1552848" y="714110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Element</a:t>
                </a:r>
                <a:endParaRPr lang="en-GB" altLang="en-US"/>
              </a:p>
            </p:txBody>
          </p:sp>
        </p:grpSp>
        <p:grpSp>
          <p:nvGrpSpPr>
            <p:cNvPr id="83977" name="Group 7"/>
            <p:cNvGrpSpPr>
              <a:grpSpLocks/>
            </p:cNvGrpSpPr>
            <p:nvPr/>
          </p:nvGrpSpPr>
          <p:grpSpPr bwMode="auto">
            <a:xfrm>
              <a:off x="441907" y="5164655"/>
              <a:ext cx="4513558" cy="648072"/>
              <a:chOff x="827584" y="544034"/>
              <a:chExt cx="3132448" cy="648072"/>
            </a:xfrm>
          </p:grpSpPr>
          <p:grpSp>
            <p:nvGrpSpPr>
              <p:cNvPr id="83998" name="Group 28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42670" cy="648072"/>
                <a:chOff x="827584" y="544034"/>
                <a:chExt cx="542670" cy="648072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827584" y="544415"/>
                  <a:ext cx="494390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4001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876654" y="683332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999" name="TextBox 29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6101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 indicating Controller</a:t>
                </a:r>
                <a:endParaRPr lang="en-GB" altLang="en-US"/>
              </a:p>
            </p:txBody>
          </p:sp>
        </p:grpSp>
        <p:grpSp>
          <p:nvGrpSpPr>
            <p:cNvPr id="83978" name="Group 8"/>
            <p:cNvGrpSpPr>
              <a:grpSpLocks/>
            </p:cNvGrpSpPr>
            <p:nvPr/>
          </p:nvGrpSpPr>
          <p:grpSpPr bwMode="auto">
            <a:xfrm>
              <a:off x="4652815" y="536173"/>
              <a:ext cx="4464497" cy="648072"/>
              <a:chOff x="827584" y="544034"/>
              <a:chExt cx="3098399" cy="648072"/>
            </a:xfrm>
          </p:grpSpPr>
          <p:grpSp>
            <p:nvGrpSpPr>
              <p:cNvPr id="83994" name="Group 24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03104" cy="648072"/>
                <a:chOff x="827584" y="544034"/>
                <a:chExt cx="503104" cy="648072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828032" y="543813"/>
                  <a:ext cx="497823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399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837088" y="637755"/>
                  <a:ext cx="49360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LRC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995" name="TextBox 25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5761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 recording Controller</a:t>
                </a:r>
                <a:endParaRPr lang="en-GB" altLang="en-US"/>
              </a:p>
            </p:txBody>
          </p:sp>
        </p:grpSp>
        <p:grpSp>
          <p:nvGrpSpPr>
            <p:cNvPr id="83979" name="Group 9"/>
            <p:cNvGrpSpPr>
              <a:grpSpLocks/>
            </p:cNvGrpSpPr>
            <p:nvPr/>
          </p:nvGrpSpPr>
          <p:grpSpPr bwMode="auto">
            <a:xfrm>
              <a:off x="4789461" y="1847674"/>
              <a:ext cx="4050656" cy="648072"/>
              <a:chOff x="827584" y="544034"/>
              <a:chExt cx="2811190" cy="648072"/>
            </a:xfrm>
          </p:grpSpPr>
          <p:grpSp>
            <p:nvGrpSpPr>
              <p:cNvPr id="83990" name="Group 20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599872" cy="648072"/>
                <a:chOff x="827584" y="544034"/>
                <a:chExt cx="599872" cy="64807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827041" y="543569"/>
                  <a:ext cx="492102" cy="64927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399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860064" y="683521"/>
                  <a:ext cx="56739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LCV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991" name="TextBox 21"/>
              <p:cNvSpPr txBox="1">
                <a:spLocks noChangeArrowheads="1"/>
              </p:cNvSpPr>
              <p:nvPr/>
            </p:nvSpPr>
            <p:spPr bwMode="auto">
              <a:xfrm>
                <a:off x="1349868" y="680994"/>
                <a:ext cx="2288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 Control valve</a:t>
                </a:r>
                <a:endParaRPr lang="en-GB" altLang="en-US"/>
              </a:p>
            </p:txBody>
          </p:sp>
        </p:grpSp>
        <p:grpSp>
          <p:nvGrpSpPr>
            <p:cNvPr id="83980" name="Group 10"/>
            <p:cNvGrpSpPr>
              <a:grpSpLocks/>
            </p:cNvGrpSpPr>
            <p:nvPr/>
          </p:nvGrpSpPr>
          <p:grpSpPr bwMode="auto">
            <a:xfrm>
              <a:off x="4758722" y="3060041"/>
              <a:ext cx="3242257" cy="648072"/>
              <a:chOff x="827584" y="544034"/>
              <a:chExt cx="3242257" cy="648072"/>
            </a:xfrm>
          </p:grpSpPr>
          <p:grpSp>
            <p:nvGrpSpPr>
              <p:cNvPr id="83986" name="Group 16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827859" y="544034"/>
                  <a:ext cx="720614" cy="6476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398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LA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987" name="TextBox 17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Alarm</a:t>
                </a:r>
                <a:endParaRPr lang="en-GB" altLang="en-US"/>
              </a:p>
            </p:txBody>
          </p:sp>
        </p:grpSp>
        <p:grpSp>
          <p:nvGrpSpPr>
            <p:cNvPr id="83981" name="Group 11"/>
            <p:cNvGrpSpPr>
              <a:grpSpLocks/>
            </p:cNvGrpSpPr>
            <p:nvPr/>
          </p:nvGrpSpPr>
          <p:grpSpPr bwMode="auto">
            <a:xfrm>
              <a:off x="4789461" y="4205337"/>
              <a:ext cx="3242257" cy="648072"/>
              <a:chOff x="827584" y="544034"/>
              <a:chExt cx="3242257" cy="648072"/>
            </a:xfrm>
          </p:grpSpPr>
          <p:grpSp>
            <p:nvGrpSpPr>
              <p:cNvPr id="83982" name="Group 12"/>
              <p:cNvGrpSpPr>
                <a:grpSpLocks/>
              </p:cNvGrpSpPr>
              <p:nvPr/>
            </p:nvGrpSpPr>
            <p:grpSpPr bwMode="auto">
              <a:xfrm>
                <a:off x="827584" y="544034"/>
                <a:ext cx="720080" cy="648072"/>
                <a:chOff x="827584" y="544034"/>
                <a:chExt cx="720080" cy="648072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826802" y="543310"/>
                  <a:ext cx="720614" cy="64927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3985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971624" y="668015"/>
                  <a:ext cx="568610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LS</a:t>
                  </a:r>
                  <a:endParaRPr lang="en-GB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983" name="TextBox 13"/>
              <p:cNvSpPr txBox="1">
                <a:spLocks noChangeArrowheads="1"/>
              </p:cNvSpPr>
              <p:nvPr/>
            </p:nvSpPr>
            <p:spPr bwMode="auto">
              <a:xfrm>
                <a:off x="1580742" y="698793"/>
                <a:ext cx="248909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Level Switch</a:t>
                </a:r>
                <a:endParaRPr lang="en-GB" altLang="en-US"/>
              </a:p>
            </p:txBody>
          </p:sp>
        </p:grpSp>
      </p:grpSp>
      <p:sp>
        <p:nvSpPr>
          <p:cNvPr id="83971" name="TextBox 52"/>
          <p:cNvSpPr txBox="1">
            <a:spLocks noChangeArrowheads="1"/>
          </p:cNvSpPr>
          <p:nvPr/>
        </p:nvSpPr>
        <p:spPr bwMode="auto">
          <a:xfrm>
            <a:off x="1711306" y="246857"/>
            <a:ext cx="1839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B0F0"/>
                </a:solidFill>
              </a:rPr>
              <a:t>Level</a:t>
            </a:r>
            <a:endParaRPr lang="en-GB" alt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58052" y="6356350"/>
            <a:ext cx="395748" cy="365125"/>
          </a:xfrm>
        </p:spPr>
        <p:txBody>
          <a:bodyPr/>
          <a:lstStyle/>
          <a:p>
            <a:fld id="{C1227082-9623-4AB1-B9BE-6FF402288CC8}" type="slidenum">
              <a:rPr lang="en-US" sz="1600" smtClean="0">
                <a:solidFill>
                  <a:srgbClr val="FF0000"/>
                </a:solidFill>
              </a:rPr>
              <a:t>16</a:t>
            </a:fld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275" y="76044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Line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91199" y="1027685"/>
            <a:ext cx="4911213" cy="400110"/>
            <a:chOff x="1012646" y="1319029"/>
            <a:chExt cx="4911213" cy="400110"/>
          </a:xfrm>
        </p:grpSpPr>
        <p:sp>
          <p:nvSpPr>
            <p:cNvPr id="81" name="TextBox 80"/>
            <p:cNvSpPr txBox="1"/>
            <p:nvPr/>
          </p:nvSpPr>
          <p:spPr>
            <a:xfrm>
              <a:off x="1012646" y="1319029"/>
              <a:ext cx="4911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 Connection  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576042" y="1519084"/>
              <a:ext cx="185829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91198" y="1751638"/>
            <a:ext cx="4911213" cy="400110"/>
            <a:chOff x="1012646" y="1319029"/>
            <a:chExt cx="4911213" cy="400110"/>
          </a:xfrm>
        </p:grpSpPr>
        <p:sp>
          <p:nvSpPr>
            <p:cNvPr id="86" name="TextBox 85"/>
            <p:cNvSpPr txBox="1"/>
            <p:nvPr/>
          </p:nvSpPr>
          <p:spPr>
            <a:xfrm>
              <a:off x="1012646" y="1319029"/>
              <a:ext cx="4911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Electrical Signal</a:t>
              </a:r>
              <a:endParaRPr lang="en-US" dirty="0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3576042" y="1519084"/>
              <a:ext cx="1858297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561647" y="4062298"/>
            <a:ext cx="4501070" cy="400110"/>
            <a:chOff x="617201" y="4285052"/>
            <a:chExt cx="4501070" cy="400110"/>
          </a:xfrm>
        </p:grpSpPr>
        <p:sp>
          <p:nvSpPr>
            <p:cNvPr id="114" name="Rectangle 113"/>
            <p:cNvSpPr/>
            <p:nvPr/>
          </p:nvSpPr>
          <p:spPr>
            <a:xfrm>
              <a:off x="617201" y="4285052"/>
              <a:ext cx="1130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Data link</a:t>
              </a:r>
              <a:endParaRPr lang="en-US" sz="2000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3015151" y="4441584"/>
              <a:ext cx="2103120" cy="182880"/>
              <a:chOff x="0" y="0"/>
              <a:chExt cx="1224136" cy="73784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0" y="37784"/>
                <a:ext cx="12241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Oval 116"/>
              <p:cNvSpPr/>
              <p:nvPr/>
            </p:nvSpPr>
            <p:spPr>
              <a:xfrm flipH="1">
                <a:off x="1008112" y="178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flipH="1">
                <a:off x="689181" y="0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flipH="1">
                <a:off x="422704" y="0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 flipH="1">
                <a:off x="139352" y="0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0" name="Group 139"/>
          <p:cNvGrpSpPr/>
          <p:nvPr/>
        </p:nvGrpSpPr>
        <p:grpSpPr>
          <a:xfrm>
            <a:off x="563757" y="5121661"/>
            <a:ext cx="4360978" cy="646331"/>
            <a:chOff x="563757" y="5121661"/>
            <a:chExt cx="4360978" cy="646331"/>
          </a:xfrm>
        </p:grpSpPr>
        <p:sp>
          <p:nvSpPr>
            <p:cNvPr id="122" name="Rectangle 121"/>
            <p:cNvSpPr/>
            <p:nvPr/>
          </p:nvSpPr>
          <p:spPr>
            <a:xfrm>
              <a:off x="563757" y="5121661"/>
              <a:ext cx="19479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</a:rPr>
                <a:t>Electromagnetic </a:t>
              </a:r>
              <a:r>
                <a:rPr lang="en-US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or</a:t>
              </a:r>
            </a:p>
            <a:p>
              <a:r>
                <a:rPr lang="en-US" dirty="0" smtClean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</a:rPr>
                <a:t>sonic signal</a:t>
              </a:r>
              <a:endParaRPr lang="en-US" dirty="0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2981000" y="5252838"/>
              <a:ext cx="1943735" cy="179611"/>
              <a:chOff x="0" y="0"/>
              <a:chExt cx="1944216" cy="179611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0" y="82570"/>
                <a:ext cx="19442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Freeform 124"/>
              <p:cNvSpPr/>
              <p:nvPr/>
            </p:nvSpPr>
            <p:spPr>
              <a:xfrm>
                <a:off x="152506" y="0"/>
                <a:ext cx="405740" cy="165140"/>
              </a:xfrm>
              <a:custGeom>
                <a:avLst/>
                <a:gdLst>
                  <a:gd name="connsiteX0" fmla="*/ 0 w 1062990"/>
                  <a:gd name="connsiteY0" fmla="*/ 366296 h 758730"/>
                  <a:gd name="connsiteX1" fmla="*/ 228600 w 1062990"/>
                  <a:gd name="connsiteY1" fmla="*/ 11966 h 758730"/>
                  <a:gd name="connsiteX2" fmla="*/ 777240 w 1062990"/>
                  <a:gd name="connsiteY2" fmla="*/ 754916 h 758730"/>
                  <a:gd name="connsiteX3" fmla="*/ 1062990 w 1062990"/>
                  <a:gd name="connsiteY3" fmla="*/ 320576 h 758730"/>
                  <a:gd name="connsiteX4" fmla="*/ 1062990 w 1062990"/>
                  <a:gd name="connsiteY4" fmla="*/ 320576 h 758730"/>
                  <a:gd name="connsiteX5" fmla="*/ 1062990 w 1062990"/>
                  <a:gd name="connsiteY5" fmla="*/ 320576 h 758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2990" h="758730">
                    <a:moveTo>
                      <a:pt x="0" y="366296"/>
                    </a:moveTo>
                    <a:cubicBezTo>
                      <a:pt x="49530" y="156746"/>
                      <a:pt x="99060" y="-52804"/>
                      <a:pt x="228600" y="11966"/>
                    </a:cubicBezTo>
                    <a:cubicBezTo>
                      <a:pt x="358140" y="76736"/>
                      <a:pt x="638175" y="703481"/>
                      <a:pt x="777240" y="754916"/>
                    </a:cubicBezTo>
                    <a:cubicBezTo>
                      <a:pt x="916305" y="806351"/>
                      <a:pt x="1062990" y="320576"/>
                      <a:pt x="1062990" y="320576"/>
                    </a:cubicBezTo>
                    <a:lnTo>
                      <a:pt x="1062990" y="320576"/>
                    </a:lnTo>
                    <a:lnTo>
                      <a:pt x="1062990" y="32057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1355530" y="14471"/>
                <a:ext cx="405740" cy="165140"/>
              </a:xfrm>
              <a:custGeom>
                <a:avLst/>
                <a:gdLst>
                  <a:gd name="connsiteX0" fmla="*/ 0 w 1062990"/>
                  <a:gd name="connsiteY0" fmla="*/ 366296 h 758730"/>
                  <a:gd name="connsiteX1" fmla="*/ 228600 w 1062990"/>
                  <a:gd name="connsiteY1" fmla="*/ 11966 h 758730"/>
                  <a:gd name="connsiteX2" fmla="*/ 777240 w 1062990"/>
                  <a:gd name="connsiteY2" fmla="*/ 754916 h 758730"/>
                  <a:gd name="connsiteX3" fmla="*/ 1062990 w 1062990"/>
                  <a:gd name="connsiteY3" fmla="*/ 320576 h 758730"/>
                  <a:gd name="connsiteX4" fmla="*/ 1062990 w 1062990"/>
                  <a:gd name="connsiteY4" fmla="*/ 320576 h 758730"/>
                  <a:gd name="connsiteX5" fmla="*/ 1062990 w 1062990"/>
                  <a:gd name="connsiteY5" fmla="*/ 320576 h 758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2990" h="758730">
                    <a:moveTo>
                      <a:pt x="0" y="366296"/>
                    </a:moveTo>
                    <a:cubicBezTo>
                      <a:pt x="49530" y="156746"/>
                      <a:pt x="99060" y="-52804"/>
                      <a:pt x="228600" y="11966"/>
                    </a:cubicBezTo>
                    <a:cubicBezTo>
                      <a:pt x="358140" y="76736"/>
                      <a:pt x="638175" y="703481"/>
                      <a:pt x="777240" y="754916"/>
                    </a:cubicBezTo>
                    <a:cubicBezTo>
                      <a:pt x="916305" y="806351"/>
                      <a:pt x="1062990" y="320576"/>
                      <a:pt x="1062990" y="320576"/>
                    </a:cubicBezTo>
                    <a:lnTo>
                      <a:pt x="1062990" y="320576"/>
                    </a:lnTo>
                    <a:lnTo>
                      <a:pt x="1062990" y="32057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738335" y="14471"/>
                <a:ext cx="405740" cy="165140"/>
              </a:xfrm>
              <a:custGeom>
                <a:avLst/>
                <a:gdLst>
                  <a:gd name="connsiteX0" fmla="*/ 0 w 1062990"/>
                  <a:gd name="connsiteY0" fmla="*/ 366296 h 758730"/>
                  <a:gd name="connsiteX1" fmla="*/ 228600 w 1062990"/>
                  <a:gd name="connsiteY1" fmla="*/ 11966 h 758730"/>
                  <a:gd name="connsiteX2" fmla="*/ 777240 w 1062990"/>
                  <a:gd name="connsiteY2" fmla="*/ 754916 h 758730"/>
                  <a:gd name="connsiteX3" fmla="*/ 1062990 w 1062990"/>
                  <a:gd name="connsiteY3" fmla="*/ 320576 h 758730"/>
                  <a:gd name="connsiteX4" fmla="*/ 1062990 w 1062990"/>
                  <a:gd name="connsiteY4" fmla="*/ 320576 h 758730"/>
                  <a:gd name="connsiteX5" fmla="*/ 1062990 w 1062990"/>
                  <a:gd name="connsiteY5" fmla="*/ 320576 h 758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2990" h="758730">
                    <a:moveTo>
                      <a:pt x="0" y="366296"/>
                    </a:moveTo>
                    <a:cubicBezTo>
                      <a:pt x="49530" y="156746"/>
                      <a:pt x="99060" y="-52804"/>
                      <a:pt x="228600" y="11966"/>
                    </a:cubicBezTo>
                    <a:cubicBezTo>
                      <a:pt x="358140" y="76736"/>
                      <a:pt x="638175" y="703481"/>
                      <a:pt x="777240" y="754916"/>
                    </a:cubicBezTo>
                    <a:cubicBezTo>
                      <a:pt x="916305" y="806351"/>
                      <a:pt x="1062990" y="320576"/>
                      <a:pt x="1062990" y="320576"/>
                    </a:cubicBezTo>
                    <a:lnTo>
                      <a:pt x="1062990" y="320576"/>
                    </a:lnTo>
                    <a:lnTo>
                      <a:pt x="1062990" y="32057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432856" y="5969905"/>
            <a:ext cx="3978336" cy="369332"/>
            <a:chOff x="432856" y="5969905"/>
            <a:chExt cx="3978336" cy="369332"/>
          </a:xfrm>
        </p:grpSpPr>
        <p:sp>
          <p:nvSpPr>
            <p:cNvPr id="128" name="Rectangle 127"/>
            <p:cNvSpPr/>
            <p:nvPr/>
          </p:nvSpPr>
          <p:spPr>
            <a:xfrm>
              <a:off x="432856" y="5969905"/>
              <a:ext cx="1499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</a:rPr>
                <a:t>Capillary tube</a:t>
              </a:r>
              <a:endParaRPr lang="en-US" dirty="0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3115792" y="5975421"/>
              <a:ext cx="1295400" cy="242729"/>
              <a:chOff x="0" y="0"/>
              <a:chExt cx="1512168" cy="242729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0" y="118574"/>
                <a:ext cx="151216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1" name="Group 130"/>
              <p:cNvGrpSpPr/>
              <p:nvPr/>
            </p:nvGrpSpPr>
            <p:grpSpPr>
              <a:xfrm>
                <a:off x="1188616" y="26705"/>
                <a:ext cx="184637" cy="216024"/>
                <a:chOff x="1188616" y="26705"/>
                <a:chExt cx="184637" cy="216024"/>
              </a:xfrm>
            </p:grpSpPr>
            <p:cxnSp>
              <p:nvCxnSpPr>
                <p:cNvPr id="138" name="Straight Connector 137"/>
                <p:cNvCxnSpPr/>
                <p:nvPr/>
              </p:nvCxnSpPr>
              <p:spPr>
                <a:xfrm flipH="1">
                  <a:off x="1190307" y="26705"/>
                  <a:ext cx="182946" cy="2160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188616" y="42611"/>
                  <a:ext cx="184637" cy="1842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2" name="Group 131"/>
              <p:cNvGrpSpPr/>
              <p:nvPr/>
            </p:nvGrpSpPr>
            <p:grpSpPr>
              <a:xfrm>
                <a:off x="72008" y="10562"/>
                <a:ext cx="248134" cy="216024"/>
                <a:chOff x="72008" y="10562"/>
                <a:chExt cx="248134" cy="216024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 flipH="1">
                  <a:off x="104602" y="10562"/>
                  <a:ext cx="182946" cy="2160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72008" y="42374"/>
                  <a:ext cx="248134" cy="152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oup 132"/>
              <p:cNvGrpSpPr/>
              <p:nvPr/>
            </p:nvGrpSpPr>
            <p:grpSpPr>
              <a:xfrm>
                <a:off x="632017" y="0"/>
                <a:ext cx="248134" cy="216024"/>
                <a:chOff x="632017" y="0"/>
                <a:chExt cx="248134" cy="216024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 flipH="1">
                  <a:off x="664611" y="0"/>
                  <a:ext cx="182946" cy="2160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632017" y="31812"/>
                  <a:ext cx="248134" cy="152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53" name="Group 152"/>
          <p:cNvGrpSpPr/>
          <p:nvPr/>
        </p:nvGrpSpPr>
        <p:grpSpPr>
          <a:xfrm>
            <a:off x="602584" y="2582483"/>
            <a:ext cx="4587891" cy="400110"/>
            <a:chOff x="602584" y="2582483"/>
            <a:chExt cx="4587891" cy="400110"/>
          </a:xfrm>
        </p:grpSpPr>
        <p:sp>
          <p:nvSpPr>
            <p:cNvPr id="88" name="Rectangle 87"/>
            <p:cNvSpPr/>
            <p:nvPr/>
          </p:nvSpPr>
          <p:spPr>
            <a:xfrm>
              <a:off x="602584" y="2582483"/>
              <a:ext cx="19399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Pneumatic signal</a:t>
              </a:r>
              <a:endParaRPr lang="en-US" sz="2000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3178795" y="2701990"/>
              <a:ext cx="2011680" cy="274320"/>
              <a:chOff x="0" y="0"/>
              <a:chExt cx="1111195" cy="145791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401141" y="8380"/>
                <a:ext cx="154456" cy="131446"/>
                <a:chOff x="401141" y="8380"/>
                <a:chExt cx="154456" cy="131446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 flipH="1">
                  <a:off x="401141" y="16760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456342" y="8380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751155" y="14345"/>
                <a:ext cx="154456" cy="131446"/>
                <a:chOff x="751155" y="14345"/>
                <a:chExt cx="154456" cy="131446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 flipH="1">
                  <a:off x="751155" y="22725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H="1">
                  <a:off x="806356" y="14345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121282" y="0"/>
                <a:ext cx="154456" cy="131446"/>
                <a:chOff x="121282" y="0"/>
                <a:chExt cx="154456" cy="131446"/>
              </a:xfrm>
            </p:grpSpPr>
            <p:cxnSp>
              <p:nvCxnSpPr>
                <p:cNvPr id="147" name="Straight Connector 146"/>
                <p:cNvCxnSpPr/>
                <p:nvPr/>
              </p:nvCxnSpPr>
              <p:spPr>
                <a:xfrm flipH="1">
                  <a:off x="121282" y="8380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H="1">
                  <a:off x="176483" y="0"/>
                  <a:ext cx="99255" cy="1230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6" name="Straight Connector 145"/>
              <p:cNvCxnSpPr/>
              <p:nvPr/>
            </p:nvCxnSpPr>
            <p:spPr>
              <a:xfrm>
                <a:off x="0" y="63269"/>
                <a:ext cx="11111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5" name="Group 164"/>
          <p:cNvGrpSpPr/>
          <p:nvPr/>
        </p:nvGrpSpPr>
        <p:grpSpPr>
          <a:xfrm>
            <a:off x="606524" y="3366354"/>
            <a:ext cx="4155188" cy="408420"/>
            <a:chOff x="606524" y="3366354"/>
            <a:chExt cx="4155188" cy="408420"/>
          </a:xfrm>
        </p:grpSpPr>
        <p:sp>
          <p:nvSpPr>
            <p:cNvPr id="101" name="Rectangle 100"/>
            <p:cNvSpPr/>
            <p:nvPr/>
          </p:nvSpPr>
          <p:spPr>
            <a:xfrm>
              <a:off x="606524" y="3405442"/>
              <a:ext cx="18069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</a:rPr>
                <a:t>Hydraulics signal</a:t>
              </a:r>
              <a:endParaRPr lang="en-US" dirty="0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115792" y="3366354"/>
              <a:ext cx="1645920" cy="274320"/>
              <a:chOff x="0" y="0"/>
              <a:chExt cx="936104" cy="215959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>
                <a:off x="0" y="111090"/>
                <a:ext cx="93610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5"/>
              <p:cNvGrpSpPr/>
              <p:nvPr/>
            </p:nvGrpSpPr>
            <p:grpSpPr>
              <a:xfrm>
                <a:off x="181037" y="0"/>
                <a:ext cx="144016" cy="209738"/>
                <a:chOff x="181037" y="0"/>
                <a:chExt cx="144016" cy="209738"/>
              </a:xfrm>
            </p:grpSpPr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181037" y="0"/>
                  <a:ext cx="0" cy="2097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81037" y="209738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>
                <a:off x="468052" y="0"/>
                <a:ext cx="144016" cy="209738"/>
                <a:chOff x="468052" y="0"/>
                <a:chExt cx="144016" cy="209738"/>
              </a:xfrm>
            </p:grpSpPr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468052" y="0"/>
                  <a:ext cx="0" cy="2097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468052" y="209738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/>
              <p:cNvGrpSpPr/>
              <p:nvPr/>
            </p:nvGrpSpPr>
            <p:grpSpPr>
              <a:xfrm>
                <a:off x="783704" y="6221"/>
                <a:ext cx="144016" cy="209738"/>
                <a:chOff x="783704" y="6221"/>
                <a:chExt cx="144016" cy="209738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783704" y="6221"/>
                  <a:ext cx="0" cy="2097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783704" y="215959"/>
                  <a:ext cx="14401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8632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17</a:t>
            </a:fld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9826" y="383458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Location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08703" y="1083025"/>
            <a:ext cx="685800" cy="685800"/>
          </a:xfrm>
          <a:prstGeom prst="flowChartConnector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MY" altLang="en-US" sz="18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76465" y="1076328"/>
            <a:ext cx="99687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Instruments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mounted on the equipment or in the pipe network.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(i.e.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 that mounted on pipeline or process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1" descr="chemi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411" y="3347420"/>
            <a:ext cx="3657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7703" y="3741457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mounted on pipeline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335593" y="5144319"/>
            <a:ext cx="1219200" cy="533400"/>
          </a:xfrm>
          <a:prstGeom prst="flowChartConnector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MY" altLang="en-US" sz="180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95491" y="4509241"/>
            <a:ext cx="1976333" cy="895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4"/>
          <a:stretch/>
        </p:blipFill>
        <p:spPr>
          <a:xfrm>
            <a:off x="6216931" y="3102704"/>
            <a:ext cx="5060550" cy="281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63921" y="894735"/>
            <a:ext cx="685800" cy="685800"/>
            <a:chOff x="755650" y="2133600"/>
            <a:chExt cx="685800" cy="685800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755650" y="2133600"/>
              <a:ext cx="685800" cy="685800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755650" y="2492375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62677" y="745678"/>
            <a:ext cx="9162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located on 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control panel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 mounted ( visible to the operator)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9" descr="stainless_steel_control_panel_4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880" y="2647820"/>
            <a:ext cx="3414150" cy="346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generator_control_panel_4p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423" y="2861186"/>
            <a:ext cx="3245931" cy="303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Differences and similarities between ANSI and IEC cultures for MV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72" y="2861186"/>
            <a:ext cx="4312647" cy="290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98395" y="576309"/>
            <a:ext cx="685800" cy="685800"/>
            <a:chOff x="685800" y="2362200"/>
            <a:chExt cx="685800" cy="685800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685800" y="2362200"/>
              <a:ext cx="685800" cy="685800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685800" y="27051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89666" y="462009"/>
            <a:ext cx="104375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-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that located on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control panel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Rear mounted (invisible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operator.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mounted behind a control panel board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12" descr="alternator_control_panel_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66" y="1966054"/>
            <a:ext cx="4000499" cy="40250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ontrol%20Pan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235" y="1847004"/>
            <a:ext cx="4605248" cy="4144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7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62218" y="375166"/>
            <a:ext cx="1356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0771" y="1192729"/>
            <a:ext cx="4937570" cy="4684182"/>
            <a:chOff x="5687738" y="1030497"/>
            <a:chExt cx="4937570" cy="4684182"/>
          </a:xfrm>
        </p:grpSpPr>
        <p:sp>
          <p:nvSpPr>
            <p:cNvPr id="8" name="TextBox 7"/>
            <p:cNvSpPr txBox="1"/>
            <p:nvPr/>
          </p:nvSpPr>
          <p:spPr>
            <a:xfrm>
              <a:off x="5687738" y="3556332"/>
              <a:ext cx="39378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Line symbols       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87738" y="2788885"/>
              <a:ext cx="2796599" cy="5533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  <a:tabLst>
                  <a:tab pos="1152525" algn="l"/>
                </a:tabLst>
              </a:pP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3- Tag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descriptor</a:t>
              </a:r>
              <a:endPara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687738" y="4310691"/>
              <a:ext cx="41737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None/>
              </a:pPr>
              <a:r>
                <a:rPr lang="en-US" alt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Instrument Location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687738" y="5191459"/>
              <a:ext cx="49375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alt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US" alt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Instrumentation Numbering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87738" y="1891068"/>
              <a:ext cx="3547702" cy="5533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  <a:tabLst>
                  <a:tab pos="1152525" algn="l"/>
                </a:tabLst>
              </a:pP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- 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asic control Loop</a:t>
              </a:r>
              <a:endPara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87738" y="1030497"/>
              <a:ext cx="3358548" cy="5533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  <a:tabLst>
                  <a:tab pos="1152525" algn="l"/>
                </a:tabLst>
              </a:pP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1-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Project Diagrams</a:t>
              </a:r>
              <a:endPara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58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20</a:t>
            </a:fld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79323" y="722671"/>
            <a:ext cx="685800" cy="685800"/>
            <a:chOff x="432" y="1488"/>
            <a:chExt cx="432" cy="432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432" y="1488"/>
              <a:ext cx="432" cy="432"/>
            </a:xfrm>
            <a:prstGeom prst="flowChartConnector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432" y="1704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432" y="1488"/>
              <a:ext cx="4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</p:grpSp>
      <p:pic>
        <p:nvPicPr>
          <p:cNvPr id="9" name="Picture 14" descr="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789120"/>
            <a:ext cx="4338285" cy="347529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76" y="2881057"/>
            <a:ext cx="4633724" cy="347529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61150" y="722671"/>
            <a:ext cx="1034477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instrument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located on 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control 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 shared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System (DCS)</a:t>
            </a:r>
          </a:p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system of controllers is connected by networks for communication and monitoring. </a:t>
            </a:r>
          </a:p>
          <a:p>
            <a:pPr>
              <a:spcBef>
                <a:spcPct val="50000"/>
              </a:spcBef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00283" y="889553"/>
            <a:ext cx="823717" cy="777014"/>
            <a:chOff x="0" y="0"/>
            <a:chExt cx="360040" cy="36004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360040" cy="3600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0" y="18002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216024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1849037" y="1078005"/>
            <a:ext cx="9138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instrument is mounted on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local control panel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near the equipment,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Front mounted (visible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to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operator).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3" r="12734"/>
          <a:stretch/>
        </p:blipFill>
        <p:spPr>
          <a:xfrm>
            <a:off x="6418292" y="1666567"/>
            <a:ext cx="3259393" cy="442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70155" y="825909"/>
            <a:ext cx="804053" cy="747518"/>
            <a:chOff x="0" y="0"/>
            <a:chExt cx="360040" cy="360040"/>
          </a:xfrm>
        </p:grpSpPr>
        <p:sp>
          <p:nvSpPr>
            <p:cNvPr id="8" name="Oval 7"/>
            <p:cNvSpPr/>
            <p:nvPr/>
          </p:nvSpPr>
          <p:spPr>
            <a:xfrm>
              <a:off x="0" y="0"/>
              <a:ext cx="360040" cy="3600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8002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216024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1996521" y="920477"/>
            <a:ext cx="9504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instrument is mounted on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local control panel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near the equipment,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Rear mounted (invisible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to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operator).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5" b="11492"/>
          <a:stretch/>
        </p:blipFill>
        <p:spPr>
          <a:xfrm>
            <a:off x="3733492" y="1932039"/>
            <a:ext cx="4877108" cy="389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85647" y="6245232"/>
            <a:ext cx="381000" cy="323294"/>
          </a:xfrm>
        </p:spPr>
        <p:txBody>
          <a:bodyPr/>
          <a:lstStyle/>
          <a:p>
            <a:fld id="{C1227082-9623-4AB1-B9BE-6FF402288CC8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55972" y="423112"/>
            <a:ext cx="11120175" cy="6007830"/>
            <a:chOff x="603456" y="452609"/>
            <a:chExt cx="11120175" cy="6007830"/>
          </a:xfrm>
        </p:grpSpPr>
        <p:grpSp>
          <p:nvGrpSpPr>
            <p:cNvPr id="7" name="Group 6"/>
            <p:cNvGrpSpPr/>
            <p:nvPr/>
          </p:nvGrpSpPr>
          <p:grpSpPr>
            <a:xfrm>
              <a:off x="603456" y="452609"/>
              <a:ext cx="10701473" cy="526292"/>
              <a:chOff x="1506527" y="848898"/>
              <a:chExt cx="9319006" cy="5262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506527" y="848898"/>
                <a:ext cx="501684" cy="5262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359537" y="927378"/>
                <a:ext cx="13702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 mounted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531115" y="918601"/>
                <a:ext cx="52944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instrument is mounted </a:t>
                </a:r>
                <a:r>
                  <a:rPr lang="en-US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equipment or </a:t>
                </a:r>
                <a:r>
                  <a:rPr lang="en-US" alt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</a:t>
                </a:r>
                <a:r>
                  <a:rPr lang="en-US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pipe.</a:t>
                </a:r>
                <a:endParaRPr lang="en-US" altLang="en-US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33916" y="1333955"/>
              <a:ext cx="10671013" cy="728462"/>
              <a:chOff x="1163491" y="2187327"/>
              <a:chExt cx="10671013" cy="72846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163491" y="2187327"/>
                <a:ext cx="562069" cy="575145"/>
                <a:chOff x="1029123" y="2909998"/>
                <a:chExt cx="562069" cy="575145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1029123" y="2909998"/>
                  <a:ext cx="562069" cy="57514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029123" y="3197571"/>
                  <a:ext cx="56206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Rectangle 10"/>
              <p:cNvSpPr/>
              <p:nvPr/>
            </p:nvSpPr>
            <p:spPr>
              <a:xfrm>
                <a:off x="1998512" y="2320208"/>
                <a:ext cx="3467039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 control panel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front-mounted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38504" y="2269458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instrument is mounted in the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remote panel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visible to the operator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70314" y="2426622"/>
              <a:ext cx="10988286" cy="646331"/>
              <a:chOff x="633916" y="3502238"/>
              <a:chExt cx="10671013" cy="64633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33916" y="3520459"/>
                <a:ext cx="562069" cy="553363"/>
                <a:chOff x="1045504" y="3759269"/>
                <a:chExt cx="562069" cy="553363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1045504" y="3759269"/>
                  <a:ext cx="562069" cy="553363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045504" y="4035951"/>
                  <a:ext cx="56206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Rectangle 16"/>
              <p:cNvSpPr/>
              <p:nvPr/>
            </p:nvSpPr>
            <p:spPr>
              <a:xfrm>
                <a:off x="1535790" y="3604459"/>
                <a:ext cx="3296287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 control panel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rear-mounted.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208929" y="3502238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The instrument is mounted in the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remote panel,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invisible to the operator( behind the panel)</a:t>
                </a:r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70314" y="3537913"/>
              <a:ext cx="11024684" cy="849442"/>
              <a:chOff x="540304" y="4541847"/>
              <a:chExt cx="11024684" cy="849442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40304" y="4541847"/>
                <a:ext cx="655682" cy="605826"/>
                <a:chOff x="0" y="0"/>
                <a:chExt cx="360040" cy="36004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0" y="0"/>
                  <a:ext cx="360040" cy="3600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0" y="180020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0" y="216024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ctangle 23"/>
              <p:cNvSpPr/>
              <p:nvPr/>
            </p:nvSpPr>
            <p:spPr>
              <a:xfrm>
                <a:off x="1489171" y="4778341"/>
                <a:ext cx="38843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Auxiliary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control panel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front –mounted.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468988" y="4744958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The instrument is mounted on the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local panel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near the equipment, visible to the operator.</a:t>
                </a:r>
                <a:endParaRPr lang="en-US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0314" y="4644176"/>
              <a:ext cx="11053317" cy="874248"/>
              <a:chOff x="540303" y="5615540"/>
              <a:chExt cx="11053317" cy="87424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40303" y="5615540"/>
                <a:ext cx="696575" cy="656764"/>
                <a:chOff x="0" y="0"/>
                <a:chExt cx="360040" cy="36004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0" y="0"/>
                  <a:ext cx="360040" cy="3600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0" y="180020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0" y="216024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>
                <a:off x="1489171" y="5843457"/>
                <a:ext cx="3756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Auxiliary control panel rear - mounted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497620" y="584345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The instrument is mounted on the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local panel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near the equipment, invisible to the operator( behind the panel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).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81089" y="5750576"/>
              <a:ext cx="11013909" cy="709863"/>
              <a:chOff x="681089" y="5700806"/>
              <a:chExt cx="11013909" cy="709863"/>
            </a:xfrm>
          </p:grpSpPr>
          <p:grpSp>
            <p:nvGrpSpPr>
              <p:cNvPr id="34" name="Group 33"/>
              <p:cNvGrpSpPr>
                <a:grpSpLocks/>
              </p:cNvGrpSpPr>
              <p:nvPr/>
            </p:nvGrpSpPr>
            <p:grpSpPr bwMode="auto">
              <a:xfrm>
                <a:off x="681089" y="5700806"/>
                <a:ext cx="685800" cy="685800"/>
                <a:chOff x="432" y="1488"/>
                <a:chExt cx="432" cy="432"/>
              </a:xfrm>
            </p:grpSpPr>
            <p:sp>
              <p:nvSpPr>
                <p:cNvPr id="35" name="AutoShape 6"/>
                <p:cNvSpPr>
                  <a:spLocks noChangeArrowheads="1"/>
                </p:cNvSpPr>
                <p:nvPr/>
              </p:nvSpPr>
              <p:spPr bwMode="auto">
                <a:xfrm>
                  <a:off x="432" y="1488"/>
                  <a:ext cx="432" cy="432"/>
                </a:xfrm>
                <a:prstGeom prst="flowChartConnector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MY" altLang="en-US" sz="1800"/>
                </a:p>
              </p:txBody>
            </p:sp>
            <p:sp>
              <p:nvSpPr>
                <p:cNvPr id="36" name="Line 8"/>
                <p:cNvSpPr>
                  <a:spLocks noChangeShapeType="1"/>
                </p:cNvSpPr>
                <p:nvPr/>
              </p:nvSpPr>
              <p:spPr bwMode="auto">
                <a:xfrm>
                  <a:off x="432" y="1704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432" y="1488"/>
                  <a:ext cx="432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MY" altLang="en-US" sz="1800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1619181" y="5764338"/>
                <a:ext cx="3467039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 control panel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front-mounted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598998" y="5764338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Shared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instrument is mounted in the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remote panel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visible to the operator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64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826218" y="6347208"/>
            <a:ext cx="481494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24</a:t>
            </a:fld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1450" y="154900"/>
            <a:ext cx="233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2" name="Group 221"/>
          <p:cNvGrpSpPr/>
          <p:nvPr/>
        </p:nvGrpSpPr>
        <p:grpSpPr>
          <a:xfrm>
            <a:off x="2981363" y="555010"/>
            <a:ext cx="8930418" cy="5895412"/>
            <a:chOff x="3261582" y="555010"/>
            <a:chExt cx="8930418" cy="5895412"/>
          </a:xfrm>
        </p:grpSpPr>
        <p:grpSp>
          <p:nvGrpSpPr>
            <p:cNvPr id="221" name="Group 220"/>
            <p:cNvGrpSpPr/>
            <p:nvPr/>
          </p:nvGrpSpPr>
          <p:grpSpPr>
            <a:xfrm>
              <a:off x="4794057" y="1822232"/>
              <a:ext cx="7397943" cy="4628190"/>
              <a:chOff x="4794057" y="1822232"/>
              <a:chExt cx="7397943" cy="462819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737314" y="3832529"/>
                <a:ext cx="1460021" cy="259593"/>
                <a:chOff x="1505211" y="2016145"/>
                <a:chExt cx="1257842" cy="138332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1505211" y="2028096"/>
                  <a:ext cx="627346" cy="126381"/>
                  <a:chOff x="1505211" y="2028096"/>
                  <a:chExt cx="627346" cy="126381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1505211" y="2040047"/>
                    <a:ext cx="315238" cy="114430"/>
                    <a:chOff x="1505211" y="2040047"/>
                    <a:chExt cx="315238" cy="114430"/>
                  </a:xfrm>
                </p:grpSpPr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1505211" y="2040047"/>
                      <a:ext cx="16283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flipH="1" flipV="1">
                      <a:off x="1670551" y="2040047"/>
                      <a:ext cx="14989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1820092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H="1" flipV="1">
                    <a:off x="1982659" y="2028096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2135707" y="2016145"/>
                  <a:ext cx="627346" cy="126381"/>
                  <a:chOff x="1505211" y="2028096"/>
                  <a:chExt cx="627346" cy="126381"/>
                </a:xfrm>
              </p:grpSpPr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1505211" y="2040047"/>
                    <a:ext cx="315238" cy="114430"/>
                    <a:chOff x="1505211" y="2040047"/>
                    <a:chExt cx="315238" cy="114430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V="1">
                      <a:off x="1505211" y="2040047"/>
                      <a:ext cx="16283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flipH="1" flipV="1">
                      <a:off x="1670551" y="2040047"/>
                      <a:ext cx="149898" cy="11443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4" name="Straight Connector 73"/>
                  <p:cNvCxnSpPr/>
                  <p:nvPr/>
                </p:nvCxnSpPr>
                <p:spPr>
                  <a:xfrm flipV="1">
                    <a:off x="1820092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H="1" flipV="1">
                    <a:off x="1982659" y="2028096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3" name="Straight Connector 22"/>
              <p:cNvCxnSpPr/>
              <p:nvPr/>
            </p:nvCxnSpPr>
            <p:spPr>
              <a:xfrm>
                <a:off x="7197335" y="4047268"/>
                <a:ext cx="0" cy="1301169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745293" y="4111720"/>
                <a:ext cx="6666" cy="125519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6"/>
              <p:cNvSpPr txBox="1"/>
              <p:nvPr/>
            </p:nvSpPr>
            <p:spPr>
              <a:xfrm>
                <a:off x="6238222" y="5927137"/>
                <a:ext cx="9893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Steam in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ight Arrow 28"/>
              <p:cNvSpPr/>
              <p:nvPr/>
            </p:nvSpPr>
            <p:spPr>
              <a:xfrm rot="16200000">
                <a:off x="6187921" y="4683380"/>
                <a:ext cx="566080" cy="66921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6331477" y="5212520"/>
                <a:ext cx="2456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 rot="16200000">
                <a:off x="7000496" y="5059190"/>
                <a:ext cx="697922" cy="571141"/>
                <a:chOff x="3569646" y="3569990"/>
                <a:chExt cx="291885" cy="233711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68" name="Flowchart: Collate 67"/>
                <p:cNvSpPr/>
                <p:nvPr/>
              </p:nvSpPr>
              <p:spPr>
                <a:xfrm rot="5400000">
                  <a:off x="3658707" y="3480929"/>
                  <a:ext cx="113764" cy="291885"/>
                </a:xfrm>
                <a:prstGeom prst="flowChartCollat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ar-IQ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lowchart: Delay 68"/>
                <p:cNvSpPr/>
                <p:nvPr/>
              </p:nvSpPr>
              <p:spPr>
                <a:xfrm rot="5400000">
                  <a:off x="3675042" y="3705578"/>
                  <a:ext cx="80104" cy="116142"/>
                </a:xfrm>
                <a:prstGeom prst="flowChartDelay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ar-IQ"/>
                </a:p>
              </p:txBody>
            </p:sp>
            <p:cxnSp>
              <p:nvCxnSpPr>
                <p:cNvPr id="70" name="Straight Connector 69"/>
                <p:cNvCxnSpPr>
                  <a:stCxn id="68" idx="1"/>
                  <a:endCxn id="69" idx="1"/>
                </p:cNvCxnSpPr>
                <p:nvPr/>
              </p:nvCxnSpPr>
              <p:spPr>
                <a:xfrm flipH="1">
                  <a:off x="3715094" y="3626872"/>
                  <a:ext cx="496" cy="96725"/>
                </a:xfrm>
                <a:prstGeom prst="line">
                  <a:avLst/>
                </a:prstGeom>
                <a:grpFill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7664402" y="5365196"/>
                <a:ext cx="823453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5" name="Group 34"/>
              <p:cNvGrpSpPr/>
              <p:nvPr/>
            </p:nvGrpSpPr>
            <p:grpSpPr>
              <a:xfrm>
                <a:off x="7811637" y="5272799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8113758" y="5299096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8420334" y="5615819"/>
                <a:ext cx="135041" cy="150152"/>
                <a:chOff x="1446281" y="3464685"/>
                <a:chExt cx="209086" cy="144476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1446281" y="3464685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1480488" y="3503857"/>
                  <a:ext cx="174879" cy="10530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Straight Connector 38"/>
              <p:cNvCxnSpPr/>
              <p:nvPr/>
            </p:nvCxnSpPr>
            <p:spPr>
              <a:xfrm flipH="1">
                <a:off x="10398481" y="4695348"/>
                <a:ext cx="0" cy="413974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H="1" flipV="1">
                <a:off x="7190669" y="5686253"/>
                <a:ext cx="0" cy="6491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728984" y="2017080"/>
                <a:ext cx="0" cy="155178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7607429" y="6198167"/>
                <a:ext cx="58577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26"/>
              <p:cNvSpPr txBox="1"/>
              <p:nvPr/>
            </p:nvSpPr>
            <p:spPr>
              <a:xfrm>
                <a:off x="7332047" y="5823316"/>
                <a:ext cx="1150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point</a:t>
                </a:r>
                <a:endParaRPr lang="en-GB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8515633" y="5370771"/>
                <a:ext cx="0" cy="64008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8" name="Flowchart: Terminator 87"/>
              <p:cNvSpPr/>
              <p:nvPr/>
            </p:nvSpPr>
            <p:spPr>
              <a:xfrm>
                <a:off x="4794057" y="2474739"/>
                <a:ext cx="4793226" cy="1799303"/>
              </a:xfrm>
              <a:prstGeom prst="flowChartTermina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4808805" y="3255611"/>
                <a:ext cx="4763729" cy="67410"/>
              </a:xfrm>
              <a:custGeom>
                <a:avLst/>
                <a:gdLst>
                  <a:gd name="connsiteX0" fmla="*/ 0 w 4763729"/>
                  <a:gd name="connsiteY0" fmla="*/ 103902 h 192393"/>
                  <a:gd name="connsiteX1" fmla="*/ 309716 w 4763729"/>
                  <a:gd name="connsiteY1" fmla="*/ 663 h 192393"/>
                  <a:gd name="connsiteX2" fmla="*/ 383458 w 4763729"/>
                  <a:gd name="connsiteY2" fmla="*/ 148147 h 192393"/>
                  <a:gd name="connsiteX3" fmla="*/ 634181 w 4763729"/>
                  <a:gd name="connsiteY3" fmla="*/ 89154 h 192393"/>
                  <a:gd name="connsiteX4" fmla="*/ 781665 w 4763729"/>
                  <a:gd name="connsiteY4" fmla="*/ 59657 h 192393"/>
                  <a:gd name="connsiteX5" fmla="*/ 884903 w 4763729"/>
                  <a:gd name="connsiteY5" fmla="*/ 103902 h 192393"/>
                  <a:gd name="connsiteX6" fmla="*/ 1061884 w 4763729"/>
                  <a:gd name="connsiteY6" fmla="*/ 192393 h 192393"/>
                  <a:gd name="connsiteX7" fmla="*/ 1283110 w 4763729"/>
                  <a:gd name="connsiteY7" fmla="*/ 103902 h 192393"/>
                  <a:gd name="connsiteX8" fmla="*/ 1430594 w 4763729"/>
                  <a:gd name="connsiteY8" fmla="*/ 103902 h 192393"/>
                  <a:gd name="connsiteX9" fmla="*/ 1504336 w 4763729"/>
                  <a:gd name="connsiteY9" fmla="*/ 103902 h 192393"/>
                  <a:gd name="connsiteX10" fmla="*/ 1578078 w 4763729"/>
                  <a:gd name="connsiteY10" fmla="*/ 192393 h 192393"/>
                  <a:gd name="connsiteX11" fmla="*/ 1843549 w 4763729"/>
                  <a:gd name="connsiteY11" fmla="*/ 103902 h 192393"/>
                  <a:gd name="connsiteX12" fmla="*/ 2271252 w 4763729"/>
                  <a:gd name="connsiteY12" fmla="*/ 148147 h 192393"/>
                  <a:gd name="connsiteX13" fmla="*/ 2905432 w 4763729"/>
                  <a:gd name="connsiteY13" fmla="*/ 118651 h 192393"/>
                  <a:gd name="connsiteX14" fmla="*/ 3111910 w 4763729"/>
                  <a:gd name="connsiteY14" fmla="*/ 30160 h 192393"/>
                  <a:gd name="connsiteX15" fmla="*/ 3451123 w 4763729"/>
                  <a:gd name="connsiteY15" fmla="*/ 74405 h 192393"/>
                  <a:gd name="connsiteX16" fmla="*/ 3628103 w 4763729"/>
                  <a:gd name="connsiteY16" fmla="*/ 133399 h 192393"/>
                  <a:gd name="connsiteX17" fmla="*/ 3864078 w 4763729"/>
                  <a:gd name="connsiteY17" fmla="*/ 133399 h 192393"/>
                  <a:gd name="connsiteX18" fmla="*/ 3982065 w 4763729"/>
                  <a:gd name="connsiteY18" fmla="*/ 59657 h 192393"/>
                  <a:gd name="connsiteX19" fmla="*/ 4144297 w 4763729"/>
                  <a:gd name="connsiteY19" fmla="*/ 59657 h 192393"/>
                  <a:gd name="connsiteX20" fmla="*/ 4188542 w 4763729"/>
                  <a:gd name="connsiteY20" fmla="*/ 59657 h 192393"/>
                  <a:gd name="connsiteX21" fmla="*/ 4218039 w 4763729"/>
                  <a:gd name="connsiteY21" fmla="*/ 59657 h 192393"/>
                  <a:gd name="connsiteX22" fmla="*/ 4424516 w 4763729"/>
                  <a:gd name="connsiteY22" fmla="*/ 89154 h 192393"/>
                  <a:gd name="connsiteX23" fmla="*/ 4513007 w 4763729"/>
                  <a:gd name="connsiteY23" fmla="*/ 118651 h 192393"/>
                  <a:gd name="connsiteX24" fmla="*/ 4572000 w 4763729"/>
                  <a:gd name="connsiteY24" fmla="*/ 133399 h 192393"/>
                  <a:gd name="connsiteX25" fmla="*/ 4660490 w 4763729"/>
                  <a:gd name="connsiteY25" fmla="*/ 148147 h 192393"/>
                  <a:gd name="connsiteX26" fmla="*/ 4719484 w 4763729"/>
                  <a:gd name="connsiteY26" fmla="*/ 133399 h 192393"/>
                  <a:gd name="connsiteX27" fmla="*/ 4763729 w 4763729"/>
                  <a:gd name="connsiteY27" fmla="*/ 133399 h 192393"/>
                  <a:gd name="connsiteX28" fmla="*/ 4763729 w 4763729"/>
                  <a:gd name="connsiteY28" fmla="*/ 133399 h 192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763729" h="192393">
                    <a:moveTo>
                      <a:pt x="0" y="103902"/>
                    </a:moveTo>
                    <a:cubicBezTo>
                      <a:pt x="122903" y="48595"/>
                      <a:pt x="245806" y="-6711"/>
                      <a:pt x="309716" y="663"/>
                    </a:cubicBezTo>
                    <a:cubicBezTo>
                      <a:pt x="373626" y="8037"/>
                      <a:pt x="329381" y="133399"/>
                      <a:pt x="383458" y="148147"/>
                    </a:cubicBezTo>
                    <a:cubicBezTo>
                      <a:pt x="437536" y="162896"/>
                      <a:pt x="567813" y="103902"/>
                      <a:pt x="634181" y="89154"/>
                    </a:cubicBezTo>
                    <a:cubicBezTo>
                      <a:pt x="700549" y="74406"/>
                      <a:pt x="739878" y="57199"/>
                      <a:pt x="781665" y="59657"/>
                    </a:cubicBezTo>
                    <a:cubicBezTo>
                      <a:pt x="823452" y="62115"/>
                      <a:pt x="838200" y="81779"/>
                      <a:pt x="884903" y="103902"/>
                    </a:cubicBezTo>
                    <a:cubicBezTo>
                      <a:pt x="931606" y="126025"/>
                      <a:pt x="995516" y="192393"/>
                      <a:pt x="1061884" y="192393"/>
                    </a:cubicBezTo>
                    <a:cubicBezTo>
                      <a:pt x="1128252" y="192393"/>
                      <a:pt x="1221658" y="118650"/>
                      <a:pt x="1283110" y="103902"/>
                    </a:cubicBezTo>
                    <a:cubicBezTo>
                      <a:pt x="1344562" y="89154"/>
                      <a:pt x="1430594" y="103902"/>
                      <a:pt x="1430594" y="103902"/>
                    </a:cubicBezTo>
                    <a:cubicBezTo>
                      <a:pt x="1467465" y="103902"/>
                      <a:pt x="1479755" y="89153"/>
                      <a:pt x="1504336" y="103902"/>
                    </a:cubicBezTo>
                    <a:cubicBezTo>
                      <a:pt x="1528917" y="118651"/>
                      <a:pt x="1521543" y="192393"/>
                      <a:pt x="1578078" y="192393"/>
                    </a:cubicBezTo>
                    <a:cubicBezTo>
                      <a:pt x="1634613" y="192393"/>
                      <a:pt x="1728020" y="111276"/>
                      <a:pt x="1843549" y="103902"/>
                    </a:cubicBezTo>
                    <a:cubicBezTo>
                      <a:pt x="1959078" y="96528"/>
                      <a:pt x="2094272" y="145689"/>
                      <a:pt x="2271252" y="148147"/>
                    </a:cubicBezTo>
                    <a:cubicBezTo>
                      <a:pt x="2448232" y="150605"/>
                      <a:pt x="2765322" y="138316"/>
                      <a:pt x="2905432" y="118651"/>
                    </a:cubicBezTo>
                    <a:cubicBezTo>
                      <a:pt x="3045542" y="98986"/>
                      <a:pt x="3020961" y="37534"/>
                      <a:pt x="3111910" y="30160"/>
                    </a:cubicBezTo>
                    <a:cubicBezTo>
                      <a:pt x="3202859" y="22786"/>
                      <a:pt x="3365091" y="57199"/>
                      <a:pt x="3451123" y="74405"/>
                    </a:cubicBezTo>
                    <a:cubicBezTo>
                      <a:pt x="3537155" y="91611"/>
                      <a:pt x="3559277" y="123567"/>
                      <a:pt x="3628103" y="133399"/>
                    </a:cubicBezTo>
                    <a:cubicBezTo>
                      <a:pt x="3696929" y="143231"/>
                      <a:pt x="3805084" y="145689"/>
                      <a:pt x="3864078" y="133399"/>
                    </a:cubicBezTo>
                    <a:cubicBezTo>
                      <a:pt x="3923072" y="121109"/>
                      <a:pt x="3935362" y="71947"/>
                      <a:pt x="3982065" y="59657"/>
                    </a:cubicBezTo>
                    <a:cubicBezTo>
                      <a:pt x="4028768" y="47367"/>
                      <a:pt x="4144297" y="59657"/>
                      <a:pt x="4144297" y="59657"/>
                    </a:cubicBezTo>
                    <a:lnTo>
                      <a:pt x="4188542" y="59657"/>
                    </a:lnTo>
                    <a:cubicBezTo>
                      <a:pt x="4200832" y="59657"/>
                      <a:pt x="4178710" y="54741"/>
                      <a:pt x="4218039" y="59657"/>
                    </a:cubicBezTo>
                    <a:cubicBezTo>
                      <a:pt x="4257368" y="64573"/>
                      <a:pt x="4424516" y="89154"/>
                      <a:pt x="4424516" y="89154"/>
                    </a:cubicBezTo>
                    <a:cubicBezTo>
                      <a:pt x="4473677" y="98986"/>
                      <a:pt x="4513007" y="118651"/>
                      <a:pt x="4513007" y="118651"/>
                    </a:cubicBezTo>
                    <a:cubicBezTo>
                      <a:pt x="4537588" y="126025"/>
                      <a:pt x="4547420" y="128483"/>
                      <a:pt x="4572000" y="133399"/>
                    </a:cubicBezTo>
                    <a:cubicBezTo>
                      <a:pt x="4596580" y="138315"/>
                      <a:pt x="4660490" y="148147"/>
                      <a:pt x="4660490" y="148147"/>
                    </a:cubicBezTo>
                    <a:cubicBezTo>
                      <a:pt x="4685071" y="148147"/>
                      <a:pt x="4719484" y="133399"/>
                      <a:pt x="4719484" y="133399"/>
                    </a:cubicBezTo>
                    <a:cubicBezTo>
                      <a:pt x="4736691" y="130941"/>
                      <a:pt x="4763729" y="133399"/>
                      <a:pt x="4763729" y="133399"/>
                    </a:cubicBezTo>
                    <a:lnTo>
                      <a:pt x="4763729" y="13339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5402983" y="3530173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5555383" y="3682573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316030" y="3554240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002319" y="3714659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664402" y="3536062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8082274" y="3436180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8738577" y="356886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9043377" y="363277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8613216" y="3436180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9001590" y="3467044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8362494" y="3706826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341964" y="3528687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494364" y="3681087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7841383" y="3398457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892571" y="360276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110906" y="368936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7190669" y="3416002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5253041" y="3416002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5860183" y="3528687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5924093" y="3467044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207635" y="356886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6595144" y="3451323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9252312" y="3555075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316030" y="3713687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47976" y="3658328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046564" y="3678302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5024441" y="3497406"/>
                <a:ext cx="25072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5378402" y="1822232"/>
                <a:ext cx="0" cy="1132777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8613216" y="4288114"/>
                <a:ext cx="0" cy="4212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 flipV="1">
                <a:off x="8613216" y="4695348"/>
                <a:ext cx="3319806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>
                <a:off x="8082274" y="3289316"/>
                <a:ext cx="9831" cy="101280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TextBox 30"/>
              <p:cNvSpPr txBox="1"/>
              <p:nvPr/>
            </p:nvSpPr>
            <p:spPr>
              <a:xfrm>
                <a:off x="8135992" y="3771472"/>
                <a:ext cx="2456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TextBox 25"/>
              <p:cNvSpPr txBox="1"/>
              <p:nvPr/>
            </p:nvSpPr>
            <p:spPr>
              <a:xfrm>
                <a:off x="11213962" y="4188632"/>
                <a:ext cx="978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,   T2</a:t>
                </a: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>
                <a:off x="10117998" y="5109322"/>
                <a:ext cx="540896" cy="506497"/>
                <a:chOff x="8275558" y="3069172"/>
                <a:chExt cx="540896" cy="506497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45" name="TextBox 90"/>
                <p:cNvSpPr txBox="1"/>
                <p:nvPr/>
              </p:nvSpPr>
              <p:spPr>
                <a:xfrm>
                  <a:off x="8275558" y="3109670"/>
                  <a:ext cx="532262" cy="368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 E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10137616" y="5914062"/>
                <a:ext cx="597085" cy="536360"/>
                <a:chOff x="8819140" y="6135878"/>
                <a:chExt cx="597085" cy="536360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8819140" y="6418989"/>
                  <a:ext cx="53702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9" name="Group 148"/>
                <p:cNvGrpSpPr/>
                <p:nvPr/>
              </p:nvGrpSpPr>
              <p:grpSpPr>
                <a:xfrm>
                  <a:off x="8824628" y="6135878"/>
                  <a:ext cx="591597" cy="536360"/>
                  <a:chOff x="8279430" y="3039309"/>
                  <a:chExt cx="591597" cy="536360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8279430" y="3069172"/>
                    <a:ext cx="537024" cy="506497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TextBox 95"/>
                  <p:cNvSpPr txBox="1"/>
                  <p:nvPr/>
                </p:nvSpPr>
                <p:spPr>
                  <a:xfrm>
                    <a:off x="8338765" y="3039309"/>
                    <a:ext cx="532262" cy="3685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dirty="0" smtClean="0"/>
                      <a:t>TR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152" name="Straight Connector 151"/>
              <p:cNvCxnSpPr/>
              <p:nvPr/>
            </p:nvCxnSpPr>
            <p:spPr>
              <a:xfrm>
                <a:off x="10398481" y="5590289"/>
                <a:ext cx="0" cy="36576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9" name="Group 158"/>
              <p:cNvGrpSpPr/>
              <p:nvPr/>
            </p:nvGrpSpPr>
            <p:grpSpPr>
              <a:xfrm>
                <a:off x="9207878" y="5927137"/>
                <a:ext cx="625244" cy="523285"/>
                <a:chOff x="6725076" y="6086564"/>
                <a:chExt cx="680106" cy="551251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6746738" y="6086564"/>
                  <a:ext cx="658444" cy="551251"/>
                  <a:chOff x="8279430" y="3039350"/>
                  <a:chExt cx="658444" cy="551251"/>
                </a:xfrm>
              </p:grpSpPr>
              <p:sp>
                <p:nvSpPr>
                  <p:cNvPr id="58" name="Oval 57"/>
                  <p:cNvSpPr/>
                  <p:nvPr/>
                </p:nvSpPr>
                <p:spPr>
                  <a:xfrm>
                    <a:off x="8279430" y="3069172"/>
                    <a:ext cx="594844" cy="52142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sp>
                <p:nvSpPr>
                  <p:cNvPr id="59" name="TextBox 90"/>
                  <p:cNvSpPr txBox="1"/>
                  <p:nvPr/>
                </p:nvSpPr>
                <p:spPr>
                  <a:xfrm>
                    <a:off x="8405612" y="3039350"/>
                    <a:ext cx="532262" cy="3685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dirty="0" smtClean="0"/>
                      <a:t>T I</a:t>
                    </a:r>
                    <a:endParaRPr lang="en-US" dirty="0"/>
                  </a:p>
                </p:txBody>
              </p: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6725076" y="6435768"/>
                  <a:ext cx="64008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>
                  <a:stCxn id="58" idx="2"/>
                  <a:endCxn id="58" idx="6"/>
                </p:cNvCxnSpPr>
                <p:nvPr/>
              </p:nvCxnSpPr>
              <p:spPr>
                <a:xfrm>
                  <a:off x="6746738" y="6377101"/>
                  <a:ext cx="59484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0" name="Straight Connector 159"/>
              <p:cNvCxnSpPr/>
              <p:nvPr/>
            </p:nvCxnSpPr>
            <p:spPr>
              <a:xfrm>
                <a:off x="9745688" y="6202935"/>
                <a:ext cx="37231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2" name="Group 161"/>
              <p:cNvGrpSpPr/>
              <p:nvPr/>
            </p:nvGrpSpPr>
            <p:grpSpPr>
              <a:xfrm>
                <a:off x="8223299" y="5914062"/>
                <a:ext cx="690152" cy="523968"/>
                <a:chOff x="8279430" y="3069172"/>
                <a:chExt cx="603555" cy="506497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64" name="TextBox 95"/>
                <p:cNvSpPr txBox="1"/>
                <p:nvPr/>
              </p:nvSpPr>
              <p:spPr>
                <a:xfrm>
                  <a:off x="8350723" y="3138134"/>
                  <a:ext cx="532262" cy="368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/>
                    <a:t>Tc</a:t>
                  </a:r>
                  <a:endParaRPr lang="en-US" dirty="0"/>
                </a:p>
              </p:txBody>
            </p:sp>
          </p:grpSp>
          <p:cxnSp>
            <p:nvCxnSpPr>
              <p:cNvPr id="165" name="Straight Connector 164"/>
              <p:cNvCxnSpPr/>
              <p:nvPr/>
            </p:nvCxnSpPr>
            <p:spPr>
              <a:xfrm>
                <a:off x="8837374" y="6194444"/>
                <a:ext cx="37231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/>
            <p:cNvGrpSpPr/>
            <p:nvPr/>
          </p:nvGrpSpPr>
          <p:grpSpPr>
            <a:xfrm>
              <a:off x="3261582" y="555010"/>
              <a:ext cx="4788171" cy="1449375"/>
              <a:chOff x="3261582" y="555010"/>
              <a:chExt cx="4788171" cy="144937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H="1">
                <a:off x="6954395" y="860188"/>
                <a:ext cx="504431" cy="1736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6478954" y="891636"/>
                <a:ext cx="4572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4707351" y="1822232"/>
                <a:ext cx="67105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4" name="TextBox 25"/>
              <p:cNvSpPr txBox="1"/>
              <p:nvPr/>
            </p:nvSpPr>
            <p:spPr>
              <a:xfrm>
                <a:off x="3261582" y="1340664"/>
                <a:ext cx="978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,   T1</a:t>
                </a:r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 rot="10800000">
                <a:off x="4331364" y="1525330"/>
                <a:ext cx="366974" cy="356908"/>
                <a:chOff x="3569646" y="3569990"/>
                <a:chExt cx="291885" cy="233711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37" name="Flowchart: Collate 136"/>
                <p:cNvSpPr/>
                <p:nvPr/>
              </p:nvSpPr>
              <p:spPr>
                <a:xfrm rot="5400000">
                  <a:off x="3658707" y="3480929"/>
                  <a:ext cx="113764" cy="291885"/>
                </a:xfrm>
                <a:prstGeom prst="flowChartCollat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ar-IQ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Flowchart: Delay 137"/>
                <p:cNvSpPr/>
                <p:nvPr/>
              </p:nvSpPr>
              <p:spPr>
                <a:xfrm rot="5400000">
                  <a:off x="3675042" y="3705578"/>
                  <a:ext cx="80104" cy="116142"/>
                </a:xfrm>
                <a:prstGeom prst="flowChartDelay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ar-IQ"/>
                </a:p>
              </p:txBody>
            </p:sp>
            <p:cxnSp>
              <p:nvCxnSpPr>
                <p:cNvPr id="139" name="Straight Connector 138"/>
                <p:cNvCxnSpPr>
                  <a:stCxn id="137" idx="1"/>
                  <a:endCxn id="138" idx="1"/>
                </p:cNvCxnSpPr>
                <p:nvPr/>
              </p:nvCxnSpPr>
              <p:spPr>
                <a:xfrm flipH="1">
                  <a:off x="3715094" y="3626872"/>
                  <a:ext cx="496" cy="96725"/>
                </a:xfrm>
                <a:prstGeom prst="line">
                  <a:avLst/>
                </a:prstGeom>
                <a:grpFill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>
                <a:off x="3660312" y="1797821"/>
                <a:ext cx="67105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stCxn id="183" idx="2"/>
              </p:cNvCxnSpPr>
              <p:nvPr/>
            </p:nvCxnSpPr>
            <p:spPr>
              <a:xfrm flipH="1">
                <a:off x="7719358" y="1053363"/>
                <a:ext cx="0" cy="52153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3" name="Oval 172"/>
              <p:cNvSpPr/>
              <p:nvPr/>
            </p:nvSpPr>
            <p:spPr>
              <a:xfrm>
                <a:off x="6399130" y="607968"/>
                <a:ext cx="537024" cy="50649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4" name="TextBox 95"/>
              <p:cNvSpPr txBox="1"/>
              <p:nvPr/>
            </p:nvSpPr>
            <p:spPr>
              <a:xfrm>
                <a:off x="6461502" y="574508"/>
                <a:ext cx="5154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7446198" y="1497888"/>
                <a:ext cx="603555" cy="506497"/>
                <a:chOff x="8279430" y="3069172"/>
                <a:chExt cx="603555" cy="506497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77" name="TextBox 95"/>
                <p:cNvSpPr txBox="1"/>
                <p:nvPr/>
              </p:nvSpPr>
              <p:spPr>
                <a:xfrm>
                  <a:off x="8350723" y="3138134"/>
                  <a:ext cx="532262" cy="368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5435571" y="626465"/>
                <a:ext cx="675334" cy="506497"/>
                <a:chOff x="8264820" y="3069172"/>
                <a:chExt cx="675334" cy="506497"/>
              </a:xfrm>
            </p:grpSpPr>
            <p:sp>
              <p:nvSpPr>
                <p:cNvPr id="179" name="Oval 178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80" name="TextBox 95"/>
                <p:cNvSpPr txBox="1"/>
                <p:nvPr/>
              </p:nvSpPr>
              <p:spPr>
                <a:xfrm>
                  <a:off x="8264820" y="3123537"/>
                  <a:ext cx="67533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LRC</a:t>
                  </a:r>
                  <a:endPara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7446198" y="615829"/>
                <a:ext cx="603555" cy="506497"/>
                <a:chOff x="8279430" y="3069172"/>
                <a:chExt cx="603555" cy="506497"/>
              </a:xfrm>
            </p:grpSpPr>
            <p:sp>
              <p:nvSpPr>
                <p:cNvPr id="182" name="Oval 181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83" name="TextBox 95"/>
                <p:cNvSpPr txBox="1"/>
                <p:nvPr/>
              </p:nvSpPr>
              <p:spPr>
                <a:xfrm>
                  <a:off x="8350723" y="3138134"/>
                  <a:ext cx="532262" cy="368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87" name="Straight Connector 186"/>
              <p:cNvCxnSpPr/>
              <p:nvPr/>
            </p:nvCxnSpPr>
            <p:spPr>
              <a:xfrm flipH="1">
                <a:off x="4547576" y="913236"/>
                <a:ext cx="85540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>
                <a:endCxn id="138" idx="3"/>
              </p:cNvCxnSpPr>
              <p:nvPr/>
            </p:nvCxnSpPr>
            <p:spPr>
              <a:xfrm flipH="1">
                <a:off x="4515473" y="919559"/>
                <a:ext cx="0" cy="6057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6049454" y="891636"/>
                <a:ext cx="36357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4" name="Rectangle 193"/>
              <p:cNvSpPr/>
              <p:nvPr/>
            </p:nvSpPr>
            <p:spPr>
              <a:xfrm>
                <a:off x="6390968" y="555010"/>
                <a:ext cx="548640" cy="5486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17"/>
              <p:cNvGrpSpPr/>
              <p:nvPr/>
            </p:nvGrpSpPr>
            <p:grpSpPr>
              <a:xfrm>
                <a:off x="5467847" y="928607"/>
                <a:ext cx="488166" cy="62189"/>
                <a:chOff x="5467847" y="928607"/>
                <a:chExt cx="488166" cy="62189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5467847" y="928607"/>
                  <a:ext cx="47926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5476752" y="990796"/>
                  <a:ext cx="47926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oup 216"/>
              <p:cNvGrpSpPr/>
              <p:nvPr/>
            </p:nvGrpSpPr>
            <p:grpSpPr>
              <a:xfrm>
                <a:off x="4627759" y="875559"/>
                <a:ext cx="135041" cy="150152"/>
                <a:chOff x="4627759" y="875559"/>
                <a:chExt cx="135041" cy="150152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flipH="1">
                  <a:off x="4627759" y="875559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H="1">
                  <a:off x="4649852" y="916270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6" name="Group 215"/>
              <p:cNvGrpSpPr/>
              <p:nvPr/>
            </p:nvGrpSpPr>
            <p:grpSpPr>
              <a:xfrm>
                <a:off x="4833334" y="831931"/>
                <a:ext cx="135041" cy="150152"/>
                <a:chOff x="4833334" y="831931"/>
                <a:chExt cx="135041" cy="150152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H="1">
                  <a:off x="4833334" y="831931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H="1">
                  <a:off x="4855427" y="872642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oup 214"/>
              <p:cNvGrpSpPr/>
              <p:nvPr/>
            </p:nvGrpSpPr>
            <p:grpSpPr>
              <a:xfrm>
                <a:off x="5084818" y="804719"/>
                <a:ext cx="135041" cy="150152"/>
                <a:chOff x="5084818" y="804719"/>
                <a:chExt cx="135041" cy="150152"/>
              </a:xfrm>
            </p:grpSpPr>
            <p:cxnSp>
              <p:nvCxnSpPr>
                <p:cNvPr id="208" name="Straight Connector 207"/>
                <p:cNvCxnSpPr/>
                <p:nvPr/>
              </p:nvCxnSpPr>
              <p:spPr>
                <a:xfrm flipH="1">
                  <a:off x="5084818" y="804719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H="1">
                  <a:off x="5106911" y="845430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4" name="Group 213"/>
              <p:cNvGrpSpPr/>
              <p:nvPr/>
            </p:nvGrpSpPr>
            <p:grpSpPr>
              <a:xfrm>
                <a:off x="4480055" y="1204286"/>
                <a:ext cx="135041" cy="150152"/>
                <a:chOff x="4480055" y="1204286"/>
                <a:chExt cx="135041" cy="150152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 flipH="1">
                  <a:off x="4480055" y="1204286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H="1">
                  <a:off x="4502148" y="1244997"/>
                  <a:ext cx="112948" cy="1094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13" name="TextBox 212"/>
          <p:cNvSpPr txBox="1"/>
          <p:nvPr/>
        </p:nvSpPr>
        <p:spPr>
          <a:xfrm>
            <a:off x="279028" y="762458"/>
            <a:ext cx="246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control instrument in the diagram below.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16296" y="128022"/>
            <a:ext cx="4158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Instrument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3598" y="771219"/>
            <a:ext cx="2371483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 NRR LL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6296" y="1260528"/>
            <a:ext cx="7928983" cy="3209786"/>
            <a:chOff x="681618" y="1750800"/>
            <a:chExt cx="7928983" cy="3209786"/>
          </a:xfrm>
        </p:grpSpPr>
        <p:sp>
          <p:nvSpPr>
            <p:cNvPr id="8" name="Rectangle 7"/>
            <p:cNvSpPr/>
            <p:nvPr/>
          </p:nvSpPr>
          <p:spPr>
            <a:xfrm>
              <a:off x="681619" y="1750800"/>
              <a:ext cx="7928982" cy="178324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Where: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X refers to </a:t>
              </a:r>
              <a:r>
                <a:rPr lang="en-US" sz="20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variable.  T=Temperature,  P = Pressure ……etc.</a:t>
              </a:r>
              <a:endPara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Y refers to </a:t>
              </a:r>
              <a:r>
                <a:rPr lang="en-US" sz="20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function.    R = Recording,     I = Indicating………etc.</a:t>
              </a:r>
              <a:endParaRPr lang="en-US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Z refers to </a:t>
              </a:r>
              <a:r>
                <a:rPr lang="en-US" sz="20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instrument.  C =Controller.    E= Element  ………etc.</a:t>
              </a:r>
              <a:endParaRPr lang="en-US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81618" y="3534045"/>
              <a:ext cx="3251211" cy="1426541"/>
              <a:chOff x="681618" y="3917279"/>
              <a:chExt cx="3251211" cy="142654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81618" y="3917279"/>
                <a:ext cx="32512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NRR : </a:t>
                </a:r>
                <a:r>
                  <a:rPr lang="en-US" alt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Number of instrument </a:t>
                </a:r>
                <a:endPara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81618" y="4406588"/>
                <a:ext cx="29915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 </a:t>
                </a:r>
                <a:r>
                  <a:rPr lang="en-US" alt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Zone No.  </a:t>
                </a:r>
                <a:r>
                  <a:rPr lang="en-US" alt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the plant. </a:t>
                </a:r>
                <a:endPara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81618" y="4974488"/>
                <a:ext cx="22086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Arial" panose="020B0604020202020204" pitchFamily="34" charset="0"/>
                  </a:rPr>
                  <a:t>LL :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ontrol loop No.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516296" y="4693920"/>
            <a:ext cx="213546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 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26854" y="4626072"/>
            <a:ext cx="916454" cy="909406"/>
            <a:chOff x="4022561" y="4470314"/>
            <a:chExt cx="916454" cy="909406"/>
          </a:xfrm>
        </p:grpSpPr>
        <p:grpSp>
          <p:nvGrpSpPr>
            <p:cNvPr id="19" name="Group 18"/>
            <p:cNvGrpSpPr/>
            <p:nvPr/>
          </p:nvGrpSpPr>
          <p:grpSpPr>
            <a:xfrm>
              <a:off x="4022561" y="4470314"/>
              <a:ext cx="916454" cy="909406"/>
              <a:chOff x="5453866" y="4470314"/>
              <a:chExt cx="916454" cy="90940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53866" y="4470314"/>
                <a:ext cx="916454" cy="9094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5" idx="6"/>
                <a:endCxn id="15" idx="2"/>
              </p:cNvCxnSpPr>
              <p:nvPr/>
            </p:nvCxnSpPr>
            <p:spPr>
              <a:xfrm flipH="1">
                <a:off x="5453866" y="4925017"/>
                <a:ext cx="9164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160748" y="4509254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TRC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0083" y="4875014"/>
              <a:ext cx="8989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10520</a:t>
              </a:r>
              <a:endParaRPr lang="en-US" dirty="0"/>
            </a:p>
          </p:txBody>
        </p:sp>
      </p:grpSp>
      <p:sp>
        <p:nvSpPr>
          <p:cNvPr id="23" name="Right Arrow 22"/>
          <p:cNvSpPr/>
          <p:nvPr/>
        </p:nvSpPr>
        <p:spPr>
          <a:xfrm>
            <a:off x="3914436" y="4751020"/>
            <a:ext cx="947124" cy="559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62600" y="422148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Recording Controller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No.: 105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:1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 No. : 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1665" y="634181"/>
            <a:ext cx="176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665" y="1157401"/>
            <a:ext cx="4748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following instruments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88793" y="1876840"/>
            <a:ext cx="916454" cy="909406"/>
            <a:chOff x="4022561" y="4470314"/>
            <a:chExt cx="916454" cy="909406"/>
          </a:xfrm>
        </p:grpSpPr>
        <p:grpSp>
          <p:nvGrpSpPr>
            <p:cNvPr id="6" name="Group 5"/>
            <p:cNvGrpSpPr/>
            <p:nvPr/>
          </p:nvGrpSpPr>
          <p:grpSpPr>
            <a:xfrm>
              <a:off x="4022561" y="4470314"/>
              <a:ext cx="916454" cy="909406"/>
              <a:chOff x="5453866" y="4470314"/>
              <a:chExt cx="916454" cy="90940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453866" y="4470314"/>
                <a:ext cx="916454" cy="9094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9" idx="6"/>
                <a:endCxn id="9" idx="2"/>
              </p:cNvCxnSpPr>
              <p:nvPr/>
            </p:nvCxnSpPr>
            <p:spPr>
              <a:xfrm flipH="1">
                <a:off x="5453866" y="4925017"/>
                <a:ext cx="9164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19"/>
            <p:cNvSpPr txBox="1"/>
            <p:nvPr/>
          </p:nvSpPr>
          <p:spPr>
            <a:xfrm>
              <a:off x="4160748" y="4509254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dirty="0"/>
                <a:t>I</a:t>
              </a: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TextBox 20"/>
            <p:cNvSpPr txBox="1"/>
            <p:nvPr/>
          </p:nvSpPr>
          <p:spPr>
            <a:xfrm>
              <a:off x="4040083" y="4875014"/>
              <a:ext cx="8989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34510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83561" y="3158128"/>
            <a:ext cx="916454" cy="909406"/>
            <a:chOff x="4022561" y="4470314"/>
            <a:chExt cx="916454" cy="909406"/>
          </a:xfrm>
        </p:grpSpPr>
        <p:grpSp>
          <p:nvGrpSpPr>
            <p:cNvPr id="18" name="Group 17"/>
            <p:cNvGrpSpPr/>
            <p:nvPr/>
          </p:nvGrpSpPr>
          <p:grpSpPr>
            <a:xfrm>
              <a:off x="4022561" y="4470314"/>
              <a:ext cx="916454" cy="909406"/>
              <a:chOff x="5453866" y="4470314"/>
              <a:chExt cx="916454" cy="909406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453866" y="4470314"/>
                <a:ext cx="916454" cy="9094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>
                <a:stCxn id="21" idx="6"/>
                <a:endCxn id="21" idx="2"/>
              </p:cNvCxnSpPr>
              <p:nvPr/>
            </p:nvCxnSpPr>
            <p:spPr>
              <a:xfrm flipH="1">
                <a:off x="5453866" y="4925017"/>
                <a:ext cx="9164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9"/>
            <p:cNvSpPr txBox="1"/>
            <p:nvPr/>
          </p:nvSpPr>
          <p:spPr>
            <a:xfrm>
              <a:off x="4160748" y="4509254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LS</a:t>
              </a:r>
              <a:endParaRPr lang="en-US" dirty="0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4040083" y="4875014"/>
              <a:ext cx="8989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255 30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83561" y="5700969"/>
            <a:ext cx="916454" cy="909406"/>
            <a:chOff x="4022561" y="4470314"/>
            <a:chExt cx="916454" cy="909406"/>
          </a:xfrm>
        </p:grpSpPr>
        <p:grpSp>
          <p:nvGrpSpPr>
            <p:cNvPr id="25" name="Group 24"/>
            <p:cNvGrpSpPr/>
            <p:nvPr/>
          </p:nvGrpSpPr>
          <p:grpSpPr>
            <a:xfrm>
              <a:off x="4022561" y="4470314"/>
              <a:ext cx="916454" cy="909406"/>
              <a:chOff x="5453866" y="4470314"/>
              <a:chExt cx="916454" cy="909406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453866" y="4470314"/>
                <a:ext cx="916454" cy="9094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>
                <a:stCxn id="28" idx="6"/>
                <a:endCxn id="28" idx="2"/>
              </p:cNvCxnSpPr>
              <p:nvPr/>
            </p:nvCxnSpPr>
            <p:spPr>
              <a:xfrm flipH="1">
                <a:off x="5453866" y="4925017"/>
                <a:ext cx="9164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19"/>
            <p:cNvSpPr txBox="1"/>
            <p:nvPr/>
          </p:nvSpPr>
          <p:spPr>
            <a:xfrm>
              <a:off x="4160748" y="4509254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TS</a:t>
              </a:r>
              <a:endParaRPr lang="en-US" dirty="0"/>
            </a:p>
          </p:txBody>
        </p:sp>
        <p:sp>
          <p:nvSpPr>
            <p:cNvPr id="27" name="TextBox 20"/>
            <p:cNvSpPr txBox="1"/>
            <p:nvPr/>
          </p:nvSpPr>
          <p:spPr>
            <a:xfrm>
              <a:off x="4040083" y="4875014"/>
              <a:ext cx="8989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20916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92322" y="4472234"/>
            <a:ext cx="916454" cy="909406"/>
            <a:chOff x="4022561" y="4470314"/>
            <a:chExt cx="916454" cy="909406"/>
          </a:xfrm>
        </p:grpSpPr>
        <p:grpSp>
          <p:nvGrpSpPr>
            <p:cNvPr id="31" name="Group 30"/>
            <p:cNvGrpSpPr/>
            <p:nvPr/>
          </p:nvGrpSpPr>
          <p:grpSpPr>
            <a:xfrm>
              <a:off x="4022561" y="4470314"/>
              <a:ext cx="916454" cy="909406"/>
              <a:chOff x="5453866" y="4470314"/>
              <a:chExt cx="916454" cy="909406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453866" y="4470314"/>
                <a:ext cx="916454" cy="90940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34" idx="6"/>
                <a:endCxn id="34" idx="2"/>
              </p:cNvCxnSpPr>
              <p:nvPr/>
            </p:nvCxnSpPr>
            <p:spPr>
              <a:xfrm flipH="1">
                <a:off x="5453866" y="4925017"/>
                <a:ext cx="9164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19"/>
            <p:cNvSpPr txBox="1"/>
            <p:nvPr/>
          </p:nvSpPr>
          <p:spPr>
            <a:xfrm>
              <a:off x="4160748" y="4509254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FA</a:t>
              </a:r>
              <a:endParaRPr lang="en-US" dirty="0"/>
            </a:p>
          </p:txBody>
        </p:sp>
        <p:sp>
          <p:nvSpPr>
            <p:cNvPr id="33" name="TextBox 20"/>
            <p:cNvSpPr txBox="1"/>
            <p:nvPr/>
          </p:nvSpPr>
          <p:spPr>
            <a:xfrm>
              <a:off x="4040083" y="4875014"/>
              <a:ext cx="8989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45115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68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9432" y="324464"/>
            <a:ext cx="18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431" y="811199"/>
            <a:ext cx="11076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storage tank T-101 shown  below. Construct a control loop according to the following specification: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431" y="1660687"/>
            <a:ext cx="60910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Level element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Level transmitter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Level indicator: located on remote control panel (visible)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Level recording controller. (function in DCS)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Pneumatic control valve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Zone No. =2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loop No. 4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Label each instrument with a number 16.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064477" y="1780662"/>
            <a:ext cx="4513007" cy="3440266"/>
            <a:chOff x="7064477" y="1780662"/>
            <a:chExt cx="4513007" cy="3440266"/>
          </a:xfrm>
        </p:grpSpPr>
        <p:grpSp>
          <p:nvGrpSpPr>
            <p:cNvPr id="31" name="Group 30"/>
            <p:cNvGrpSpPr/>
            <p:nvPr/>
          </p:nvGrpSpPr>
          <p:grpSpPr>
            <a:xfrm>
              <a:off x="7064477" y="1780662"/>
              <a:ext cx="4513007" cy="3440266"/>
              <a:chOff x="7064477" y="1780662"/>
              <a:chExt cx="4513007" cy="344026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525365" y="1990995"/>
                <a:ext cx="4052119" cy="3229933"/>
                <a:chOff x="7068165" y="1784518"/>
                <a:chExt cx="4052119" cy="3229933"/>
              </a:xfrm>
            </p:grpSpPr>
            <p:sp>
              <p:nvSpPr>
                <p:cNvPr id="7" name="Flowchart: Terminator 6"/>
                <p:cNvSpPr/>
                <p:nvPr/>
              </p:nvSpPr>
              <p:spPr>
                <a:xfrm rot="16200000">
                  <a:off x="7502015" y="2856271"/>
                  <a:ext cx="2831689" cy="1484670"/>
                </a:xfrm>
                <a:prstGeom prst="flowChartTermina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8170606" y="3229497"/>
                  <a:ext cx="1504336" cy="120450"/>
                </a:xfrm>
                <a:custGeom>
                  <a:avLst/>
                  <a:gdLst>
                    <a:gd name="connsiteX0" fmla="*/ 0 w 1504336"/>
                    <a:gd name="connsiteY0" fmla="*/ 103638 h 120450"/>
                    <a:gd name="connsiteX1" fmla="*/ 147484 w 1504336"/>
                    <a:gd name="connsiteY1" fmla="*/ 15148 h 120450"/>
                    <a:gd name="connsiteX2" fmla="*/ 442452 w 1504336"/>
                    <a:gd name="connsiteY2" fmla="*/ 44645 h 120450"/>
                    <a:gd name="connsiteX3" fmla="*/ 457200 w 1504336"/>
                    <a:gd name="connsiteY3" fmla="*/ 400 h 120450"/>
                    <a:gd name="connsiteX4" fmla="*/ 575188 w 1504336"/>
                    <a:gd name="connsiteY4" fmla="*/ 29897 h 120450"/>
                    <a:gd name="connsiteX5" fmla="*/ 648929 w 1504336"/>
                    <a:gd name="connsiteY5" fmla="*/ 15148 h 120450"/>
                    <a:gd name="connsiteX6" fmla="*/ 811162 w 1504336"/>
                    <a:gd name="connsiteY6" fmla="*/ 74142 h 120450"/>
                    <a:gd name="connsiteX7" fmla="*/ 899652 w 1504336"/>
                    <a:gd name="connsiteY7" fmla="*/ 400 h 120450"/>
                    <a:gd name="connsiteX8" fmla="*/ 1061884 w 1504336"/>
                    <a:gd name="connsiteY8" fmla="*/ 44645 h 120450"/>
                    <a:gd name="connsiteX9" fmla="*/ 1165123 w 1504336"/>
                    <a:gd name="connsiteY9" fmla="*/ 44645 h 120450"/>
                    <a:gd name="connsiteX10" fmla="*/ 1179871 w 1504336"/>
                    <a:gd name="connsiteY10" fmla="*/ 29897 h 120450"/>
                    <a:gd name="connsiteX11" fmla="*/ 1312607 w 1504336"/>
                    <a:gd name="connsiteY11" fmla="*/ 15148 h 120450"/>
                    <a:gd name="connsiteX12" fmla="*/ 1312607 w 1504336"/>
                    <a:gd name="connsiteY12" fmla="*/ 15148 h 120450"/>
                    <a:gd name="connsiteX13" fmla="*/ 1445342 w 1504336"/>
                    <a:gd name="connsiteY13" fmla="*/ 118387 h 120450"/>
                    <a:gd name="connsiteX14" fmla="*/ 1504336 w 1504336"/>
                    <a:gd name="connsiteY14" fmla="*/ 74142 h 120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504336" h="120450">
                      <a:moveTo>
                        <a:pt x="0" y="103638"/>
                      </a:moveTo>
                      <a:cubicBezTo>
                        <a:pt x="36871" y="64309"/>
                        <a:pt x="73742" y="24980"/>
                        <a:pt x="147484" y="15148"/>
                      </a:cubicBezTo>
                      <a:cubicBezTo>
                        <a:pt x="221226" y="5316"/>
                        <a:pt x="390833" y="47103"/>
                        <a:pt x="442452" y="44645"/>
                      </a:cubicBezTo>
                      <a:cubicBezTo>
                        <a:pt x="494071" y="42187"/>
                        <a:pt x="435077" y="2858"/>
                        <a:pt x="457200" y="400"/>
                      </a:cubicBezTo>
                      <a:cubicBezTo>
                        <a:pt x="479323" y="-2058"/>
                        <a:pt x="543233" y="27439"/>
                        <a:pt x="575188" y="29897"/>
                      </a:cubicBezTo>
                      <a:cubicBezTo>
                        <a:pt x="607143" y="32355"/>
                        <a:pt x="609600" y="7774"/>
                        <a:pt x="648929" y="15148"/>
                      </a:cubicBezTo>
                      <a:cubicBezTo>
                        <a:pt x="688258" y="22522"/>
                        <a:pt x="769375" y="76600"/>
                        <a:pt x="811162" y="74142"/>
                      </a:cubicBezTo>
                      <a:cubicBezTo>
                        <a:pt x="852949" y="71684"/>
                        <a:pt x="857865" y="5316"/>
                        <a:pt x="899652" y="400"/>
                      </a:cubicBezTo>
                      <a:cubicBezTo>
                        <a:pt x="941439" y="-4516"/>
                        <a:pt x="1017639" y="37271"/>
                        <a:pt x="1061884" y="44645"/>
                      </a:cubicBezTo>
                      <a:cubicBezTo>
                        <a:pt x="1106129" y="52019"/>
                        <a:pt x="1165123" y="44645"/>
                        <a:pt x="1165123" y="44645"/>
                      </a:cubicBezTo>
                      <a:cubicBezTo>
                        <a:pt x="1184787" y="42187"/>
                        <a:pt x="1155290" y="34813"/>
                        <a:pt x="1179871" y="29897"/>
                      </a:cubicBezTo>
                      <a:cubicBezTo>
                        <a:pt x="1204452" y="24981"/>
                        <a:pt x="1312607" y="15148"/>
                        <a:pt x="1312607" y="15148"/>
                      </a:cubicBezTo>
                      <a:lnTo>
                        <a:pt x="1312607" y="15148"/>
                      </a:lnTo>
                      <a:lnTo>
                        <a:pt x="1445342" y="118387"/>
                      </a:lnTo>
                      <a:cubicBezTo>
                        <a:pt x="1477297" y="128219"/>
                        <a:pt x="1490816" y="101180"/>
                        <a:pt x="1504336" y="74142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8610600" y="3598606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8763000" y="3751006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8300882" y="3349947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8608141" y="3456038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185788" y="3470787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9185788" y="3357321"/>
                  <a:ext cx="30725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7068165" y="1784518"/>
                  <a:ext cx="169360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8761770" y="1784518"/>
                  <a:ext cx="0" cy="398243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9493047" y="4350774"/>
                  <a:ext cx="1627237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flipH="1">
                  <a:off x="8758083" y="3274142"/>
                  <a:ext cx="4917" cy="174030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8372167" y="3937419"/>
                  <a:ext cx="4719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7064477" y="178066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</a:t>
                </a:r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972800" y="4624801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q2</a:t>
                </a:r>
                <a:endParaRPr lang="en-US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8937433" y="2788770"/>
              <a:ext cx="7277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T-101</a:t>
              </a:r>
              <a:endParaRPr lang="en-US" dirty="0"/>
            </a:p>
          </p:txBody>
        </p:sp>
        <p:sp>
          <p:nvSpPr>
            <p:cNvPr id="6" name="Flowchart: Collate 5"/>
            <p:cNvSpPr/>
            <p:nvPr/>
          </p:nvSpPr>
          <p:spPr>
            <a:xfrm rot="16047053">
              <a:off x="10569674" y="4288459"/>
              <a:ext cx="283074" cy="511093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24204" y="3966292"/>
              <a:ext cx="479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65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5186" y="575187"/>
            <a:ext cx="154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05084" y="975297"/>
            <a:ext cx="5223293" cy="4672468"/>
            <a:chOff x="3805084" y="975297"/>
            <a:chExt cx="5223293" cy="4672468"/>
          </a:xfrm>
        </p:grpSpPr>
        <p:grpSp>
          <p:nvGrpSpPr>
            <p:cNvPr id="18" name="Group 17"/>
            <p:cNvGrpSpPr/>
            <p:nvPr/>
          </p:nvGrpSpPr>
          <p:grpSpPr>
            <a:xfrm rot="10800000">
              <a:off x="4428492" y="2019373"/>
              <a:ext cx="727914" cy="563384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9" name="Flowchart: Collate 18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lowchart: Delay 19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21" name="Straight Connector 20"/>
              <p:cNvCxnSpPr>
                <a:stCxn id="19" idx="1"/>
                <a:endCxn id="20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Flowchart: Terminator 25"/>
            <p:cNvSpPr/>
            <p:nvPr/>
          </p:nvSpPr>
          <p:spPr>
            <a:xfrm rot="16200000">
              <a:off x="4596583" y="3489585"/>
              <a:ext cx="2831689" cy="148467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65174" y="3862811"/>
              <a:ext cx="1504336" cy="120450"/>
            </a:xfrm>
            <a:custGeom>
              <a:avLst/>
              <a:gdLst>
                <a:gd name="connsiteX0" fmla="*/ 0 w 1504336"/>
                <a:gd name="connsiteY0" fmla="*/ 103638 h 120450"/>
                <a:gd name="connsiteX1" fmla="*/ 147484 w 1504336"/>
                <a:gd name="connsiteY1" fmla="*/ 15148 h 120450"/>
                <a:gd name="connsiteX2" fmla="*/ 442452 w 1504336"/>
                <a:gd name="connsiteY2" fmla="*/ 44645 h 120450"/>
                <a:gd name="connsiteX3" fmla="*/ 457200 w 1504336"/>
                <a:gd name="connsiteY3" fmla="*/ 400 h 120450"/>
                <a:gd name="connsiteX4" fmla="*/ 575188 w 1504336"/>
                <a:gd name="connsiteY4" fmla="*/ 29897 h 120450"/>
                <a:gd name="connsiteX5" fmla="*/ 648929 w 1504336"/>
                <a:gd name="connsiteY5" fmla="*/ 15148 h 120450"/>
                <a:gd name="connsiteX6" fmla="*/ 811162 w 1504336"/>
                <a:gd name="connsiteY6" fmla="*/ 74142 h 120450"/>
                <a:gd name="connsiteX7" fmla="*/ 899652 w 1504336"/>
                <a:gd name="connsiteY7" fmla="*/ 400 h 120450"/>
                <a:gd name="connsiteX8" fmla="*/ 1061884 w 1504336"/>
                <a:gd name="connsiteY8" fmla="*/ 44645 h 120450"/>
                <a:gd name="connsiteX9" fmla="*/ 1165123 w 1504336"/>
                <a:gd name="connsiteY9" fmla="*/ 44645 h 120450"/>
                <a:gd name="connsiteX10" fmla="*/ 1179871 w 1504336"/>
                <a:gd name="connsiteY10" fmla="*/ 29897 h 120450"/>
                <a:gd name="connsiteX11" fmla="*/ 1312607 w 1504336"/>
                <a:gd name="connsiteY11" fmla="*/ 15148 h 120450"/>
                <a:gd name="connsiteX12" fmla="*/ 1312607 w 1504336"/>
                <a:gd name="connsiteY12" fmla="*/ 15148 h 120450"/>
                <a:gd name="connsiteX13" fmla="*/ 1445342 w 1504336"/>
                <a:gd name="connsiteY13" fmla="*/ 118387 h 120450"/>
                <a:gd name="connsiteX14" fmla="*/ 1504336 w 1504336"/>
                <a:gd name="connsiteY14" fmla="*/ 74142 h 12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4336" h="120450">
                  <a:moveTo>
                    <a:pt x="0" y="103638"/>
                  </a:moveTo>
                  <a:cubicBezTo>
                    <a:pt x="36871" y="64309"/>
                    <a:pt x="73742" y="24980"/>
                    <a:pt x="147484" y="15148"/>
                  </a:cubicBezTo>
                  <a:cubicBezTo>
                    <a:pt x="221226" y="5316"/>
                    <a:pt x="390833" y="47103"/>
                    <a:pt x="442452" y="44645"/>
                  </a:cubicBezTo>
                  <a:cubicBezTo>
                    <a:pt x="494071" y="42187"/>
                    <a:pt x="435077" y="2858"/>
                    <a:pt x="457200" y="400"/>
                  </a:cubicBezTo>
                  <a:cubicBezTo>
                    <a:pt x="479323" y="-2058"/>
                    <a:pt x="543233" y="27439"/>
                    <a:pt x="575188" y="29897"/>
                  </a:cubicBezTo>
                  <a:cubicBezTo>
                    <a:pt x="607143" y="32355"/>
                    <a:pt x="609600" y="7774"/>
                    <a:pt x="648929" y="15148"/>
                  </a:cubicBezTo>
                  <a:cubicBezTo>
                    <a:pt x="688258" y="22522"/>
                    <a:pt x="769375" y="76600"/>
                    <a:pt x="811162" y="74142"/>
                  </a:cubicBezTo>
                  <a:cubicBezTo>
                    <a:pt x="852949" y="71684"/>
                    <a:pt x="857865" y="5316"/>
                    <a:pt x="899652" y="400"/>
                  </a:cubicBezTo>
                  <a:cubicBezTo>
                    <a:pt x="941439" y="-4516"/>
                    <a:pt x="1017639" y="37271"/>
                    <a:pt x="1061884" y="44645"/>
                  </a:cubicBezTo>
                  <a:cubicBezTo>
                    <a:pt x="1106129" y="52019"/>
                    <a:pt x="1165123" y="44645"/>
                    <a:pt x="1165123" y="44645"/>
                  </a:cubicBezTo>
                  <a:cubicBezTo>
                    <a:pt x="1184787" y="42187"/>
                    <a:pt x="1155290" y="34813"/>
                    <a:pt x="1179871" y="29897"/>
                  </a:cubicBezTo>
                  <a:cubicBezTo>
                    <a:pt x="1204452" y="24981"/>
                    <a:pt x="1312607" y="15148"/>
                    <a:pt x="1312607" y="15148"/>
                  </a:cubicBezTo>
                  <a:lnTo>
                    <a:pt x="1312607" y="15148"/>
                  </a:lnTo>
                  <a:lnTo>
                    <a:pt x="1445342" y="118387"/>
                  </a:lnTo>
                  <a:cubicBezTo>
                    <a:pt x="1477297" y="128219"/>
                    <a:pt x="1490816" y="101180"/>
                    <a:pt x="1504336" y="7414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5705168" y="4231920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57568" y="4384320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395450" y="3983261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02709" y="4089352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280356" y="4104101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80356" y="3990635"/>
              <a:ext cx="3072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05084" y="2417832"/>
              <a:ext cx="62340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856338" y="2417832"/>
              <a:ext cx="0" cy="3982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720347" y="4984088"/>
              <a:ext cx="16272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5852651" y="3907456"/>
              <a:ext cx="4917" cy="174030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466735" y="4570733"/>
              <a:ext cx="4719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23693" y="4770788"/>
              <a:ext cx="604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q</a:t>
              </a:r>
              <a:r>
                <a:rPr lang="en-US" sz="2000" baseline="-25000" dirty="0" smtClean="0"/>
                <a:t>2</a:t>
              </a:r>
              <a:endParaRPr lang="en-US" sz="2000" baseline="-250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158249" y="2417832"/>
              <a:ext cx="6944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7371614" y="4056109"/>
              <a:ext cx="540896" cy="506497"/>
              <a:chOff x="8275558" y="3069172"/>
              <a:chExt cx="540896" cy="506497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7" name="TextBox 90"/>
              <p:cNvSpPr txBox="1"/>
              <p:nvPr/>
            </p:nvSpPr>
            <p:spPr>
              <a:xfrm>
                <a:off x="8275558" y="3109670"/>
                <a:ext cx="5322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E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 flipH="1" flipV="1">
              <a:off x="6530170" y="4301148"/>
              <a:ext cx="8229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7401233" y="3047010"/>
              <a:ext cx="571653" cy="506497"/>
              <a:chOff x="8279430" y="3069172"/>
              <a:chExt cx="571653" cy="506497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2" name="TextBox 90"/>
              <p:cNvSpPr txBox="1"/>
              <p:nvPr/>
            </p:nvSpPr>
            <p:spPr>
              <a:xfrm>
                <a:off x="8318821" y="3128414"/>
                <a:ext cx="5322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 flipH="1" flipV="1">
              <a:off x="7669162" y="3520628"/>
              <a:ext cx="0" cy="48166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823807" y="1908408"/>
              <a:ext cx="604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q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7371614" y="2035964"/>
              <a:ext cx="622581" cy="506497"/>
              <a:chOff x="10704749" y="1715924"/>
              <a:chExt cx="622581" cy="506497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0704749" y="1715924"/>
                <a:ext cx="622581" cy="506497"/>
                <a:chOff x="8279430" y="3069172"/>
                <a:chExt cx="622581" cy="506497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4" name="TextBox 90"/>
                <p:cNvSpPr txBox="1"/>
                <p:nvPr/>
              </p:nvSpPr>
              <p:spPr>
                <a:xfrm>
                  <a:off x="8369749" y="3069360"/>
                  <a:ext cx="5322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sz="1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endPara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>
              <a:xfrm>
                <a:off x="10768690" y="2009014"/>
                <a:ext cx="4424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 flipV="1">
              <a:off x="7674079" y="2565349"/>
              <a:ext cx="0" cy="48166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6302074" y="975297"/>
              <a:ext cx="553348" cy="640080"/>
              <a:chOff x="6110749" y="555010"/>
              <a:chExt cx="553348" cy="64008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6198735" y="891636"/>
                <a:ext cx="4572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6118911" y="607968"/>
                <a:ext cx="537024" cy="50649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TextBox 95"/>
              <p:cNvSpPr txBox="1"/>
              <p:nvPr/>
            </p:nvSpPr>
            <p:spPr>
              <a:xfrm>
                <a:off x="6148618" y="602661"/>
                <a:ext cx="5154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LRC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110749" y="555010"/>
                <a:ext cx="548640" cy="6400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999005" y="1180890"/>
              <a:ext cx="138114" cy="201225"/>
              <a:chOff x="4627759" y="875559"/>
              <a:chExt cx="135041" cy="15015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H="1">
                <a:off x="4627759" y="875559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4649852" y="916270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>
              <a:off x="5466735" y="1194724"/>
              <a:ext cx="138114" cy="201225"/>
              <a:chOff x="4833334" y="831931"/>
              <a:chExt cx="135041" cy="15015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4833334" y="831931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4855427" y="872642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5879228" y="1211310"/>
              <a:ext cx="138114" cy="201225"/>
              <a:chOff x="5084818" y="804719"/>
              <a:chExt cx="135041" cy="15015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H="1">
                <a:off x="5084818" y="804719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5106911" y="845430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>
              <a:stCxn id="65" idx="1"/>
            </p:cNvCxnSpPr>
            <p:nvPr/>
          </p:nvCxnSpPr>
          <p:spPr>
            <a:xfrm flipH="1">
              <a:off x="4792445" y="1295337"/>
              <a:ext cx="15096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20" idx="3"/>
            </p:cNvCxnSpPr>
            <p:nvPr/>
          </p:nvCxnSpPr>
          <p:spPr>
            <a:xfrm>
              <a:off x="4792445" y="1281503"/>
              <a:ext cx="1238" cy="7378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1" name="Group 80"/>
            <p:cNvGrpSpPr/>
            <p:nvPr/>
          </p:nvGrpSpPr>
          <p:grpSpPr>
            <a:xfrm>
              <a:off x="4723388" y="1417769"/>
              <a:ext cx="138114" cy="201225"/>
              <a:chOff x="4627759" y="875559"/>
              <a:chExt cx="135041" cy="150152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H="1">
                <a:off x="4627759" y="875559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4649852" y="916270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4734686" y="1686866"/>
              <a:ext cx="138114" cy="201224"/>
              <a:chOff x="4627759" y="875559"/>
              <a:chExt cx="135041" cy="150152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H="1">
                <a:off x="4627759" y="875559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4649852" y="916270"/>
                <a:ext cx="112948" cy="1094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/>
            <p:nvPr/>
          </p:nvCxnSpPr>
          <p:spPr>
            <a:xfrm flipV="1">
              <a:off x="7590505" y="1235449"/>
              <a:ext cx="0" cy="7597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6855422" y="1254927"/>
              <a:ext cx="64008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332315" y="4271652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21604</a:t>
              </a:r>
              <a:endParaRPr lang="en-US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71736" y="3260140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21604</a:t>
              </a:r>
              <a:endParaRPr lang="en-US" sz="1200" dirty="0"/>
            </a:p>
          </p:txBody>
        </p:sp>
        <p:sp>
          <p:nvSpPr>
            <p:cNvPr id="93" name="TextBox 90"/>
            <p:cNvSpPr txBox="1"/>
            <p:nvPr/>
          </p:nvSpPr>
          <p:spPr>
            <a:xfrm>
              <a:off x="7345266" y="2267052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21604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91721" y="1244919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21604</a:t>
              </a:r>
              <a:endParaRPr lang="en-US" sz="1200" dirty="0"/>
            </a:p>
          </p:txBody>
        </p:sp>
        <p:sp>
          <p:nvSpPr>
            <p:cNvPr id="77" name="Flowchart: Collate 76"/>
            <p:cNvSpPr/>
            <p:nvPr/>
          </p:nvSpPr>
          <p:spPr>
            <a:xfrm rot="16047053">
              <a:off x="7409638" y="4730589"/>
              <a:ext cx="283074" cy="511093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84028" y="5141630"/>
              <a:ext cx="4129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75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66564" y="6356350"/>
            <a:ext cx="487236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0449" y="208804"/>
            <a:ext cx="1839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067" y="589911"/>
            <a:ext cx="1098637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pressurized vessel (V-101) below. Draw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loop to show that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solenoid valve SV-100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activated to relief pressure when the pressure in the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V-101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higher than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desired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Use the following instruments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3961" y="1871996"/>
            <a:ext cx="63860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Pressure element locally mounted.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ressure transmitter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mounted.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Pressure indicating controller that is function in DCS.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Suggest numbers for instruments.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23134" y="1939128"/>
            <a:ext cx="4987048" cy="4499166"/>
            <a:chOff x="6008680" y="1628910"/>
            <a:chExt cx="4987048" cy="4499166"/>
          </a:xfrm>
        </p:grpSpPr>
        <p:sp>
          <p:nvSpPr>
            <p:cNvPr id="9" name="Flowchart: Terminator 8"/>
            <p:cNvSpPr/>
            <p:nvPr/>
          </p:nvSpPr>
          <p:spPr>
            <a:xfrm rot="16200000">
              <a:off x="6699397" y="3969897"/>
              <a:ext cx="2831689" cy="148467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8094058" y="2346382"/>
              <a:ext cx="0" cy="10058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438775" y="2360626"/>
              <a:ext cx="91277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6281526" y="4614561"/>
              <a:ext cx="10913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7704274" y="4370049"/>
              <a:ext cx="1047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V-101</a:t>
              </a:r>
              <a:endParaRPr lang="en-US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8084226" y="2360626"/>
              <a:ext cx="6671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8672730" y="2647032"/>
              <a:ext cx="1212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V -100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038821" y="4047359"/>
              <a:ext cx="54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08680" y="4883282"/>
              <a:ext cx="1100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Gas inlet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9640708" y="1833848"/>
              <a:ext cx="1225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Relief gas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0450038" y="2177506"/>
              <a:ext cx="54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767723" y="1628910"/>
              <a:ext cx="671052" cy="883311"/>
              <a:chOff x="3546987" y="4263872"/>
              <a:chExt cx="671052" cy="883311"/>
            </a:xfrm>
          </p:grpSpPr>
          <p:sp>
            <p:nvSpPr>
              <p:cNvPr id="25" name="Flowchart: Collate 24"/>
              <p:cNvSpPr/>
              <p:nvPr/>
            </p:nvSpPr>
            <p:spPr>
              <a:xfrm rot="16200000">
                <a:off x="3742625" y="4671770"/>
                <a:ext cx="279775" cy="671052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3897313" y="4641029"/>
                <a:ext cx="0" cy="3629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666745" y="4263872"/>
                <a:ext cx="43153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18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1445" y="265471"/>
            <a:ext cx="3731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Project  Diagrams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445" y="2516192"/>
            <a:ext cx="252443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172133" y="2624535"/>
            <a:ext cx="914400" cy="737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32787" y="2300747"/>
            <a:ext cx="2771469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Flow Diagram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PFD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0101" y="2085305"/>
            <a:ext cx="3435144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Piping &amp; Instrumentation Diagram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254978" y="2624534"/>
            <a:ext cx="914400" cy="737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781070" y="6356350"/>
            <a:ext cx="572729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30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57200" y="619432"/>
            <a:ext cx="131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5505080" y="1417723"/>
            <a:ext cx="457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425256" y="1134055"/>
            <a:ext cx="537024" cy="5064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TextBox 95"/>
          <p:cNvSpPr txBox="1"/>
          <p:nvPr/>
        </p:nvSpPr>
        <p:spPr>
          <a:xfrm>
            <a:off x="5454963" y="1128748"/>
            <a:ext cx="515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IC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17094" y="1081097"/>
            <a:ext cx="54864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850346" y="3262102"/>
            <a:ext cx="740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90607" y="3263520"/>
            <a:ext cx="1238" cy="7378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294435" y="3007889"/>
            <a:ext cx="537024" cy="506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TextBox 90"/>
          <p:cNvSpPr txBox="1"/>
          <p:nvPr/>
        </p:nvSpPr>
        <p:spPr>
          <a:xfrm>
            <a:off x="4318275" y="3092955"/>
            <a:ext cx="53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7080713" y="1361199"/>
            <a:ext cx="0" cy="3657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4548194" y="2564788"/>
            <a:ext cx="0" cy="4816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609176" y="1401137"/>
            <a:ext cx="730393" cy="25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1025" y="1403638"/>
            <a:ext cx="0" cy="7597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8778" y="1361199"/>
            <a:ext cx="648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10307</a:t>
            </a:r>
            <a:endParaRPr lang="en-US" sz="1200" dirty="0"/>
          </a:p>
        </p:txBody>
      </p:sp>
      <p:sp>
        <p:nvSpPr>
          <p:cNvPr id="62" name="Flowchart: Terminator 61"/>
          <p:cNvSpPr/>
          <p:nvPr/>
        </p:nvSpPr>
        <p:spPr>
          <a:xfrm rot="16200000">
            <a:off x="4688891" y="4128484"/>
            <a:ext cx="2831689" cy="148467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083552" y="2504969"/>
            <a:ext cx="0" cy="10058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361691" y="2504359"/>
            <a:ext cx="91277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271020" y="4773148"/>
            <a:ext cx="109137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72"/>
          <p:cNvSpPr txBox="1"/>
          <p:nvPr/>
        </p:nvSpPr>
        <p:spPr>
          <a:xfrm>
            <a:off x="5693768" y="4528636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V-101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6073720" y="2519213"/>
            <a:ext cx="667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83"/>
          <p:cNvSpPr txBox="1"/>
          <p:nvPr/>
        </p:nvSpPr>
        <p:spPr>
          <a:xfrm>
            <a:off x="6662224" y="2805619"/>
            <a:ext cx="121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</a:t>
            </a:r>
            <a:r>
              <a:rPr lang="en-US" dirty="0" smtClean="0"/>
              <a:t>V -100</a:t>
            </a:r>
            <a:endParaRPr lang="en-US" dirty="0"/>
          </a:p>
        </p:txBody>
      </p:sp>
      <p:sp>
        <p:nvSpPr>
          <p:cNvPr id="55" name="TextBox 88"/>
          <p:cNvSpPr txBox="1"/>
          <p:nvPr/>
        </p:nvSpPr>
        <p:spPr>
          <a:xfrm>
            <a:off x="4028315" y="4205946"/>
            <a:ext cx="54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89"/>
          <p:cNvSpPr txBox="1"/>
          <p:nvPr/>
        </p:nvSpPr>
        <p:spPr>
          <a:xfrm>
            <a:off x="3998174" y="5041869"/>
            <a:ext cx="110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inlet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90"/>
          <p:cNvSpPr txBox="1"/>
          <p:nvPr/>
        </p:nvSpPr>
        <p:spPr>
          <a:xfrm>
            <a:off x="7630202" y="1992435"/>
            <a:ext cx="122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Relief gas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91"/>
          <p:cNvSpPr txBox="1"/>
          <p:nvPr/>
        </p:nvSpPr>
        <p:spPr>
          <a:xfrm>
            <a:off x="8439532" y="2336093"/>
            <a:ext cx="54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302513" y="2163570"/>
            <a:ext cx="537024" cy="506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TextBox 90"/>
          <p:cNvSpPr txBox="1"/>
          <p:nvPr/>
        </p:nvSpPr>
        <p:spPr>
          <a:xfrm>
            <a:off x="4341904" y="2222812"/>
            <a:ext cx="532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77" name="Straight Connector 76"/>
          <p:cNvCxnSpPr>
            <a:stCxn id="52" idx="3"/>
          </p:cNvCxnSpPr>
          <p:nvPr/>
        </p:nvCxnSpPr>
        <p:spPr>
          <a:xfrm flipV="1">
            <a:off x="5965733" y="1387303"/>
            <a:ext cx="10972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10376" y="2380975"/>
            <a:ext cx="648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10307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4274417" y="3238539"/>
            <a:ext cx="648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10307</a:t>
            </a:r>
            <a:endParaRPr lang="en-US" sz="12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6767681" y="1780848"/>
            <a:ext cx="594010" cy="836307"/>
            <a:chOff x="2387228" y="2888037"/>
            <a:chExt cx="503904" cy="736714"/>
          </a:xfrm>
        </p:grpSpPr>
        <p:sp>
          <p:nvSpPr>
            <p:cNvPr id="83" name="Flowchart: Collate 82"/>
            <p:cNvSpPr/>
            <p:nvPr/>
          </p:nvSpPr>
          <p:spPr>
            <a:xfrm rot="16200000">
              <a:off x="2542092" y="3275711"/>
              <a:ext cx="194176" cy="503904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 flipV="1">
              <a:off x="2650293" y="3273458"/>
              <a:ext cx="0" cy="2519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488168" y="2888037"/>
              <a:ext cx="3242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40686" y="6203480"/>
            <a:ext cx="425245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31</a:t>
            </a:fld>
            <a:endParaRPr lang="en-US"/>
          </a:p>
        </p:txBody>
      </p:sp>
      <p:sp>
        <p:nvSpPr>
          <p:cNvPr id="81" name="TextBox 2"/>
          <p:cNvSpPr txBox="1"/>
          <p:nvPr/>
        </p:nvSpPr>
        <p:spPr>
          <a:xfrm>
            <a:off x="322006" y="367758"/>
            <a:ext cx="2081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640057" y="567813"/>
            <a:ext cx="6147564" cy="5635667"/>
            <a:chOff x="3044341" y="597849"/>
            <a:chExt cx="6147564" cy="5635667"/>
          </a:xfrm>
        </p:grpSpPr>
        <p:grpSp>
          <p:nvGrpSpPr>
            <p:cNvPr id="8" name="Group 7"/>
            <p:cNvGrpSpPr/>
            <p:nvPr/>
          </p:nvGrpSpPr>
          <p:grpSpPr>
            <a:xfrm>
              <a:off x="4996258" y="3851340"/>
              <a:ext cx="1661651" cy="1863213"/>
              <a:chOff x="6356555" y="2109019"/>
              <a:chExt cx="1661651" cy="1863213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356555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8018206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 flipV="1">
                <a:off x="6356555" y="3972232"/>
                <a:ext cx="166165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4991341" y="4397030"/>
              <a:ext cx="166656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60633" y="3674359"/>
              <a:ext cx="12634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124077" y="3674359"/>
              <a:ext cx="0" cy="38345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4711122" y="5864184"/>
              <a:ext cx="22270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 adjustment tank)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78935" y="4801497"/>
              <a:ext cx="1091380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TK-100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657909" y="5444166"/>
              <a:ext cx="13322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5023623" y="597849"/>
              <a:ext cx="12882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ase  tank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288098" y="1012510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109091" y="1012510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7288098" y="2180090"/>
              <a:ext cx="8209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7031498" y="604338"/>
              <a:ext cx="13322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Acid  tank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8098" y="1310306"/>
              <a:ext cx="969717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TK-101</a:t>
              </a:r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286131" y="1310113"/>
              <a:ext cx="82296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43958" y="1050376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92539" y="1050376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5143958" y="2217956"/>
              <a:ext cx="94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124077" y="1392048"/>
              <a:ext cx="966191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TK-102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143958" y="1344898"/>
              <a:ext cx="9508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 rot="5400000">
              <a:off x="7675217" y="2561698"/>
              <a:ext cx="503904" cy="648928"/>
              <a:chOff x="8645010" y="2417899"/>
              <a:chExt cx="506399" cy="841494"/>
            </a:xfrm>
          </p:grpSpPr>
          <p:sp>
            <p:nvSpPr>
              <p:cNvPr id="37" name="Flowchart: Collate 36"/>
              <p:cNvSpPr/>
              <p:nvPr/>
            </p:nvSpPr>
            <p:spPr>
              <a:xfrm rot="16200000">
                <a:off x="8772311" y="2880295"/>
                <a:ext cx="251797" cy="506399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8909378" y="2803855"/>
                <a:ext cx="0" cy="3266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8721354" y="2417899"/>
                <a:ext cx="367571" cy="4742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H="1">
              <a:off x="7697611" y="2177009"/>
              <a:ext cx="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97611" y="3153872"/>
              <a:ext cx="0" cy="2877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6370315" y="3441668"/>
              <a:ext cx="1327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370315" y="3441668"/>
              <a:ext cx="0" cy="8518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594365" y="1992439"/>
              <a:ext cx="0" cy="388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 rot="16200000">
              <a:off x="4103082" y="2320857"/>
              <a:ext cx="503904" cy="648931"/>
              <a:chOff x="8645010" y="2417896"/>
              <a:chExt cx="506399" cy="841497"/>
            </a:xfrm>
          </p:grpSpPr>
          <p:sp>
            <p:nvSpPr>
              <p:cNvPr id="61" name="Flowchart: Collate 60"/>
              <p:cNvSpPr/>
              <p:nvPr/>
            </p:nvSpPr>
            <p:spPr>
              <a:xfrm rot="16200000">
                <a:off x="8772311" y="2880295"/>
                <a:ext cx="251797" cy="506399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flipH="1" flipV="1">
                <a:off x="8909378" y="2803855"/>
                <a:ext cx="0" cy="3266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8721353" y="2417896"/>
                <a:ext cx="367571" cy="4742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4594365" y="1992439"/>
              <a:ext cx="5297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609322" y="2897274"/>
              <a:ext cx="0" cy="2877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594365" y="3153872"/>
              <a:ext cx="10128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5607172" y="3153872"/>
              <a:ext cx="0" cy="11084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403634" y="3496756"/>
              <a:ext cx="593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44341" y="3830775"/>
              <a:ext cx="1494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Inlet solution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72095" y="4849828"/>
              <a:ext cx="1619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outlet solution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151891" y="5219160"/>
              <a:ext cx="593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703480" y="2449148"/>
              <a:ext cx="104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SV-101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78439" y="2718274"/>
              <a:ext cx="104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SV-102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286739" y="1637300"/>
              <a:ext cx="8386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SO4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172759" y="1752652"/>
              <a:ext cx="78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NaOH</a:t>
              </a:r>
              <a:endParaRPr lang="en-US" dirty="0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236553" y="1020340"/>
            <a:ext cx="5528757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diagram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shows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adjustment.  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want to keep  the solution in the tank TK-100 at pH=6.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pH of the solution reduced below 6,  Solenoid valve SV-101 will be opened to dosing NaOH to the tank  TK-100. 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pH become higher than 6, SV-102 will be opened to dosing  H</a:t>
            </a:r>
            <a:r>
              <a:rPr lang="en-US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SO4 to the tank TK-100.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two control loops, each loop contains 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ransmitter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 controller </a:t>
            </a:r>
            <a:r>
              <a:rPr lang="en-US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mounted on local panel)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4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43302" y="6356350"/>
            <a:ext cx="410497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32</a:t>
            </a:fld>
            <a:endParaRPr lang="en-US" dirty="0"/>
          </a:p>
        </p:txBody>
      </p:sp>
      <p:sp>
        <p:nvSpPr>
          <p:cNvPr id="51" name="TextBox 83"/>
          <p:cNvSpPr txBox="1"/>
          <p:nvPr/>
        </p:nvSpPr>
        <p:spPr>
          <a:xfrm>
            <a:off x="454742" y="161281"/>
            <a:ext cx="1312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2097514" y="562343"/>
            <a:ext cx="7071367" cy="5635667"/>
            <a:chOff x="2613708" y="720683"/>
            <a:chExt cx="7071367" cy="5635667"/>
          </a:xfrm>
        </p:grpSpPr>
        <p:grpSp>
          <p:nvGrpSpPr>
            <p:cNvPr id="4" name="Group 3"/>
            <p:cNvGrpSpPr/>
            <p:nvPr/>
          </p:nvGrpSpPr>
          <p:grpSpPr>
            <a:xfrm>
              <a:off x="5313348" y="3974174"/>
              <a:ext cx="1661651" cy="1863213"/>
              <a:chOff x="6356555" y="2109019"/>
              <a:chExt cx="1661651" cy="1863213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6356555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18206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6356555" y="3972232"/>
                <a:ext cx="166165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>
              <a:off x="5308431" y="4519864"/>
              <a:ext cx="166656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177723" y="3797193"/>
              <a:ext cx="12634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5441167" y="3797193"/>
              <a:ext cx="0" cy="38345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5028212" y="5987018"/>
              <a:ext cx="22270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 adjustment tank)</a:t>
              </a: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5596025" y="4924331"/>
              <a:ext cx="1091380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TK-100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974999" y="5567000"/>
              <a:ext cx="13322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5340713" y="720683"/>
              <a:ext cx="12882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ase  tank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605188" y="1135344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426181" y="1135344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7605188" y="2302924"/>
              <a:ext cx="8209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7348588" y="727172"/>
              <a:ext cx="13322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Acid  tank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30"/>
            <p:cNvSpPr txBox="1"/>
            <p:nvPr/>
          </p:nvSpPr>
          <p:spPr>
            <a:xfrm>
              <a:off x="7605188" y="1433140"/>
              <a:ext cx="969717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TK-101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603221" y="1432947"/>
              <a:ext cx="82296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61048" y="1173210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09629" y="1173210"/>
              <a:ext cx="0" cy="11644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5461048" y="2340790"/>
              <a:ext cx="94858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2"/>
            <p:cNvSpPr txBox="1"/>
            <p:nvPr/>
          </p:nvSpPr>
          <p:spPr>
            <a:xfrm>
              <a:off x="5441167" y="1514882"/>
              <a:ext cx="966191" cy="368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TK-102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461048" y="1467732"/>
              <a:ext cx="9508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 rot="5400000">
              <a:off x="7992310" y="2684533"/>
              <a:ext cx="503904" cy="648927"/>
              <a:chOff x="8645010" y="2417899"/>
              <a:chExt cx="506399" cy="841494"/>
            </a:xfrm>
          </p:grpSpPr>
          <p:sp>
            <p:nvSpPr>
              <p:cNvPr id="45" name="Flowchart: Collate 44"/>
              <p:cNvSpPr/>
              <p:nvPr/>
            </p:nvSpPr>
            <p:spPr>
              <a:xfrm rot="16200000">
                <a:off x="8772311" y="2880295"/>
                <a:ext cx="251797" cy="506399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8909378" y="2803855"/>
                <a:ext cx="0" cy="3266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TextBox 39"/>
              <p:cNvSpPr txBox="1"/>
              <p:nvPr/>
            </p:nvSpPr>
            <p:spPr>
              <a:xfrm>
                <a:off x="8721354" y="2417899"/>
                <a:ext cx="367571" cy="4742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8014701" y="2299843"/>
              <a:ext cx="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87405" y="3564502"/>
              <a:ext cx="1327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87405" y="3564502"/>
              <a:ext cx="0" cy="8518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911455" y="2115273"/>
              <a:ext cx="0" cy="388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 rot="16200000">
              <a:off x="4420165" y="2443693"/>
              <a:ext cx="503904" cy="648929"/>
              <a:chOff x="8645010" y="2417896"/>
              <a:chExt cx="506399" cy="841497"/>
            </a:xfrm>
          </p:grpSpPr>
          <p:sp>
            <p:nvSpPr>
              <p:cNvPr id="42" name="Flowchart: Collate 41"/>
              <p:cNvSpPr/>
              <p:nvPr/>
            </p:nvSpPr>
            <p:spPr>
              <a:xfrm rot="16200000">
                <a:off x="8772311" y="2880295"/>
                <a:ext cx="251797" cy="506399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8909378" y="2803855"/>
                <a:ext cx="0" cy="3266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62"/>
              <p:cNvSpPr txBox="1"/>
              <p:nvPr/>
            </p:nvSpPr>
            <p:spPr>
              <a:xfrm>
                <a:off x="8721353" y="2417896"/>
                <a:ext cx="367571" cy="4742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>
              <a:off x="4911455" y="2115273"/>
              <a:ext cx="5297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26412" y="3020108"/>
              <a:ext cx="0" cy="2877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911455" y="3276706"/>
              <a:ext cx="10128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924262" y="3276706"/>
              <a:ext cx="0" cy="11084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75"/>
            <p:cNvSpPr txBox="1"/>
            <p:nvPr/>
          </p:nvSpPr>
          <p:spPr>
            <a:xfrm>
              <a:off x="3720724" y="3619590"/>
              <a:ext cx="593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76"/>
            <p:cNvSpPr txBox="1"/>
            <p:nvPr/>
          </p:nvSpPr>
          <p:spPr>
            <a:xfrm>
              <a:off x="3361431" y="3953609"/>
              <a:ext cx="1494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Inlet solution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77"/>
            <p:cNvSpPr txBox="1"/>
            <p:nvPr/>
          </p:nvSpPr>
          <p:spPr>
            <a:xfrm>
              <a:off x="7575941" y="5635582"/>
              <a:ext cx="1619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outlet solution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78"/>
            <p:cNvSpPr txBox="1"/>
            <p:nvPr/>
          </p:nvSpPr>
          <p:spPr>
            <a:xfrm>
              <a:off x="8468981" y="5341994"/>
              <a:ext cx="593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84"/>
            <p:cNvSpPr txBox="1"/>
            <p:nvPr/>
          </p:nvSpPr>
          <p:spPr>
            <a:xfrm>
              <a:off x="5020570" y="2571982"/>
              <a:ext cx="104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SV-101</a:t>
              </a:r>
              <a:endParaRPr lang="en-US" dirty="0"/>
            </a:p>
          </p:txBody>
        </p:sp>
        <p:sp>
          <p:nvSpPr>
            <p:cNvPr id="39" name="TextBox 85"/>
            <p:cNvSpPr txBox="1"/>
            <p:nvPr/>
          </p:nvSpPr>
          <p:spPr>
            <a:xfrm>
              <a:off x="7095529" y="2841108"/>
              <a:ext cx="1049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SV-102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03829" y="1760134"/>
              <a:ext cx="8386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SO4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9849" y="1875486"/>
              <a:ext cx="78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NaOH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53779" y="4769266"/>
              <a:ext cx="8229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672827" y="3681241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10706</a:t>
              </a:r>
              <a:endParaRPr lang="en-US" sz="1200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7563740" y="3015892"/>
              <a:ext cx="2121335" cy="2003033"/>
              <a:chOff x="7563740" y="3015892"/>
              <a:chExt cx="2121335" cy="2003033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8014701" y="3276706"/>
                <a:ext cx="0" cy="2877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9285969" y="3039687"/>
                <a:ext cx="1985" cy="27432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64" idx="4"/>
              </p:cNvCxnSpPr>
              <p:nvPr/>
            </p:nvCxnSpPr>
            <p:spPr>
              <a:xfrm flipH="1">
                <a:off x="9257530" y="4048072"/>
                <a:ext cx="0" cy="47179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7566498" y="4478973"/>
                <a:ext cx="656283" cy="506497"/>
                <a:chOff x="8261259" y="3069172"/>
                <a:chExt cx="656283" cy="506497"/>
              </a:xfrm>
            </p:grpSpPr>
            <p:sp>
              <p:nvSpPr>
                <p:cNvPr id="71" name="Oval 70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72" name="TextBox 95"/>
                <p:cNvSpPr txBox="1"/>
                <p:nvPr/>
              </p:nvSpPr>
              <p:spPr>
                <a:xfrm>
                  <a:off x="8261259" y="3092759"/>
                  <a:ext cx="6562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pHE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8971967" y="4503479"/>
                <a:ext cx="696229" cy="513240"/>
                <a:chOff x="8265873" y="3062429"/>
                <a:chExt cx="696229" cy="51324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8279430" y="3069172"/>
                  <a:ext cx="537024" cy="50649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68" name="TextBox 95"/>
                <p:cNvSpPr txBox="1"/>
                <p:nvPr/>
              </p:nvSpPr>
              <p:spPr>
                <a:xfrm>
                  <a:off x="8265873" y="3062429"/>
                  <a:ext cx="6962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pHT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58" name="Straight Connector 57"/>
              <p:cNvCxnSpPr/>
              <p:nvPr/>
            </p:nvCxnSpPr>
            <p:spPr>
              <a:xfrm flipV="1">
                <a:off x="8585384" y="3015892"/>
                <a:ext cx="73152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7" name="Group 76"/>
              <p:cNvGrpSpPr/>
              <p:nvPr/>
            </p:nvGrpSpPr>
            <p:grpSpPr>
              <a:xfrm>
                <a:off x="8906872" y="3313439"/>
                <a:ext cx="778203" cy="734633"/>
                <a:chOff x="1213334" y="4257463"/>
                <a:chExt cx="778203" cy="734633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1213334" y="4257463"/>
                  <a:ext cx="758194" cy="734633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65" name="TextBox 95"/>
                <p:cNvSpPr txBox="1"/>
                <p:nvPr/>
              </p:nvSpPr>
              <p:spPr>
                <a:xfrm>
                  <a:off x="1263761" y="4275938"/>
                  <a:ext cx="7277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pHIC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1213334" y="4624779"/>
                  <a:ext cx="731520" cy="62189"/>
                  <a:chOff x="5467847" y="928607"/>
                  <a:chExt cx="488166" cy="62189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5467847" y="928607"/>
                    <a:ext cx="479261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5476752" y="990796"/>
                    <a:ext cx="479261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76" name="Straight Connector 75"/>
              <p:cNvCxnSpPr/>
              <p:nvPr/>
            </p:nvCxnSpPr>
            <p:spPr>
              <a:xfrm flipV="1">
                <a:off x="8148440" y="4763471"/>
                <a:ext cx="840571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7563740" y="4737885"/>
                <a:ext cx="6489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10807</a:t>
                </a:r>
                <a:endParaRPr lang="en-US" sz="12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9012599" y="4741926"/>
                <a:ext cx="6489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10807</a:t>
                </a:r>
                <a:endParaRPr lang="en-US" sz="12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989463" y="3700588"/>
                <a:ext cx="6489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10807</a:t>
                </a:r>
                <a:endParaRPr lang="en-US" sz="1200" dirty="0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2957615" y="2768158"/>
              <a:ext cx="0" cy="47878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2990294" y="4087045"/>
              <a:ext cx="0" cy="47179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0" name="Group 89"/>
            <p:cNvGrpSpPr/>
            <p:nvPr/>
          </p:nvGrpSpPr>
          <p:grpSpPr>
            <a:xfrm>
              <a:off x="4151630" y="4602188"/>
              <a:ext cx="656283" cy="506497"/>
              <a:chOff x="8261259" y="3069172"/>
              <a:chExt cx="656283" cy="506497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6" name="TextBox 95"/>
              <p:cNvSpPr txBox="1"/>
              <p:nvPr/>
            </p:nvSpPr>
            <p:spPr>
              <a:xfrm>
                <a:off x="8261259" y="3092759"/>
                <a:ext cx="6562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V="1">
              <a:off x="3038694" y="2768158"/>
              <a:ext cx="128016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3" name="Group 92"/>
            <p:cNvGrpSpPr/>
            <p:nvPr/>
          </p:nvGrpSpPr>
          <p:grpSpPr>
            <a:xfrm>
              <a:off x="2613708" y="3260949"/>
              <a:ext cx="778203" cy="734633"/>
              <a:chOff x="1213334" y="4257463"/>
              <a:chExt cx="778203" cy="734633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213334" y="4257463"/>
                <a:ext cx="758194" cy="7346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TextBox 95"/>
              <p:cNvSpPr txBox="1"/>
              <p:nvPr/>
            </p:nvSpPr>
            <p:spPr>
              <a:xfrm>
                <a:off x="1263761" y="4275938"/>
                <a:ext cx="727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pHIC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1213334" y="4624779"/>
                <a:ext cx="731520" cy="62189"/>
                <a:chOff x="5467847" y="928607"/>
                <a:chExt cx="488166" cy="6218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5467847" y="928607"/>
                  <a:ext cx="47926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5476752" y="990796"/>
                  <a:ext cx="479261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4" name="Straight Connector 93"/>
            <p:cNvCxnSpPr/>
            <p:nvPr/>
          </p:nvCxnSpPr>
          <p:spPr>
            <a:xfrm flipV="1">
              <a:off x="3300438" y="4855436"/>
              <a:ext cx="84057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691700" y="4880425"/>
              <a:ext cx="8229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/>
            <p:cNvGrpSpPr/>
            <p:nvPr/>
          </p:nvGrpSpPr>
          <p:grpSpPr>
            <a:xfrm>
              <a:off x="2708225" y="4581901"/>
              <a:ext cx="696229" cy="513240"/>
              <a:chOff x="8265873" y="3062429"/>
              <a:chExt cx="696229" cy="51324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4" name="TextBox 95"/>
              <p:cNvSpPr txBox="1"/>
              <p:nvPr/>
            </p:nvSpPr>
            <p:spPr>
              <a:xfrm>
                <a:off x="8265873" y="3062429"/>
                <a:ext cx="6962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4168916" y="4855273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10706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729371" y="4812733"/>
              <a:ext cx="6489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10706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5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33</a:t>
            </a:fld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353961" y="530942"/>
            <a:ext cx="227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81000" y="992607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system below which consists of two liquid- level tanks connected in series. The two levels h1 and h2 are to be controlled.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7" name="Group 206"/>
          <p:cNvGrpSpPr/>
          <p:nvPr/>
        </p:nvGrpSpPr>
        <p:grpSpPr>
          <a:xfrm>
            <a:off x="4207470" y="1854382"/>
            <a:ext cx="7458009" cy="3823109"/>
            <a:chOff x="2172192" y="1628765"/>
            <a:chExt cx="7458009" cy="3823109"/>
          </a:xfrm>
        </p:grpSpPr>
        <p:grpSp>
          <p:nvGrpSpPr>
            <p:cNvPr id="162" name="Group 161"/>
            <p:cNvGrpSpPr/>
            <p:nvPr/>
          </p:nvGrpSpPr>
          <p:grpSpPr>
            <a:xfrm>
              <a:off x="4279492" y="2227007"/>
              <a:ext cx="1147916" cy="1410930"/>
              <a:chOff x="6356555" y="2109019"/>
              <a:chExt cx="1661651" cy="1863213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6356555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8018206" y="2109019"/>
                <a:ext cx="0" cy="18582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 flipV="1">
                <a:off x="6356555" y="3972232"/>
                <a:ext cx="166165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Straight Connector 169"/>
            <p:cNvCxnSpPr/>
            <p:nvPr/>
          </p:nvCxnSpPr>
          <p:spPr>
            <a:xfrm>
              <a:off x="4279491" y="2578630"/>
              <a:ext cx="109728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H="1">
              <a:off x="4541520" y="2578630"/>
              <a:ext cx="0" cy="105558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556270" y="2745588"/>
              <a:ext cx="563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7127652" y="4040944"/>
              <a:ext cx="1171267" cy="1410930"/>
              <a:chOff x="6960012" y="3883742"/>
              <a:chExt cx="1171267" cy="1410930"/>
            </a:xfrm>
          </p:grpSpPr>
          <p:grpSp>
            <p:nvGrpSpPr>
              <p:cNvPr id="166" name="Group 165"/>
              <p:cNvGrpSpPr/>
              <p:nvPr/>
            </p:nvGrpSpPr>
            <p:grpSpPr>
              <a:xfrm>
                <a:off x="6983363" y="3883742"/>
                <a:ext cx="1147916" cy="1410930"/>
                <a:chOff x="6356555" y="2109019"/>
                <a:chExt cx="1661651" cy="1863213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356555" y="2109019"/>
                  <a:ext cx="0" cy="185829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8018206" y="2109019"/>
                  <a:ext cx="0" cy="185829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H="1" flipV="1">
                  <a:off x="6356555" y="3972232"/>
                  <a:ext cx="166165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2" name="Straight Connector 171"/>
              <p:cNvCxnSpPr/>
              <p:nvPr/>
            </p:nvCxnSpPr>
            <p:spPr>
              <a:xfrm>
                <a:off x="6960012" y="4437910"/>
                <a:ext cx="109728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/>
              <p:nvPr/>
            </p:nvCxnSpPr>
            <p:spPr>
              <a:xfrm flipH="1">
                <a:off x="7239000" y="4437910"/>
                <a:ext cx="0" cy="82296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7" name="TextBox 176"/>
              <p:cNvSpPr txBox="1"/>
              <p:nvPr/>
            </p:nvSpPr>
            <p:spPr>
              <a:xfrm>
                <a:off x="7226712" y="4679764"/>
                <a:ext cx="5638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cxnSp>
          <p:nvCxnSpPr>
            <p:cNvPr id="179" name="Straight Arrow Connector 178"/>
            <p:cNvCxnSpPr/>
            <p:nvPr/>
          </p:nvCxnSpPr>
          <p:spPr>
            <a:xfrm>
              <a:off x="4541519" y="1908724"/>
              <a:ext cx="0" cy="5486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2728452" y="1905000"/>
              <a:ext cx="18130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427407" y="3429000"/>
              <a:ext cx="21031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>
              <a:off x="7516763" y="3429000"/>
              <a:ext cx="0" cy="8575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8298919" y="5206298"/>
              <a:ext cx="9060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3" name="Group 192"/>
            <p:cNvGrpSpPr/>
            <p:nvPr/>
          </p:nvGrpSpPr>
          <p:grpSpPr>
            <a:xfrm rot="10800000">
              <a:off x="6055082" y="3183686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94" name="Flowchart: Collate 193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Flowchart: Delay 194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196" name="Straight Connector 195"/>
              <p:cNvCxnSpPr>
                <a:stCxn id="194" idx="1"/>
                <a:endCxn id="195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/>
            <p:nvPr/>
          </p:nvGrpSpPr>
          <p:grpSpPr>
            <a:xfrm rot="10800000">
              <a:off x="3604520" y="1628765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98" name="Flowchart: Collate 197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Flowchart: Delay 198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200" name="Straight Connector 199"/>
              <p:cNvCxnSpPr>
                <a:stCxn id="198" idx="1"/>
                <a:endCxn id="199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2" name="TextBox 201"/>
            <p:cNvSpPr txBox="1"/>
            <p:nvPr/>
          </p:nvSpPr>
          <p:spPr>
            <a:xfrm>
              <a:off x="3444241" y="2021138"/>
              <a:ext cx="619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LCV101</a:t>
              </a:r>
              <a:endParaRPr lang="en-US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867400" y="3663242"/>
              <a:ext cx="619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LCV102</a:t>
              </a:r>
              <a:endParaRPr lang="en-US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172192" y="1754841"/>
              <a:ext cx="53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</a:t>
              </a:r>
              <a:r>
                <a:rPr lang="en-US" sz="2400" baseline="-25000" dirty="0" smtClean="0"/>
                <a:t>o</a:t>
              </a:r>
              <a:endParaRPr lang="en-US" sz="2400" baseline="-250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6895357" y="2864963"/>
              <a:ext cx="53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9099259" y="4634728"/>
              <a:ext cx="53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</a:t>
              </a:r>
              <a:r>
                <a:rPr lang="en-US" sz="2400" baseline="-25000" dirty="0"/>
                <a:t>2</a:t>
              </a:r>
            </a:p>
          </p:txBody>
        </p:sp>
      </p:grpSp>
      <p:sp>
        <p:nvSpPr>
          <p:cNvPr id="208" name="TextBox 207"/>
          <p:cNvSpPr txBox="1"/>
          <p:nvPr/>
        </p:nvSpPr>
        <p:spPr>
          <a:xfrm>
            <a:off x="381000" y="1655810"/>
            <a:ext cx="3225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two control loops, each one consists of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(local panel) and 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recording controller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in DCS).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 number for each loop.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271197" y="3936673"/>
            <a:ext cx="1057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TK101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9423455" y="5741441"/>
            <a:ext cx="1057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TK102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4818" y="1094290"/>
            <a:ext cx="68709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</a:t>
            </a:r>
            <a:endParaRPr lang="en-US" sz="115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0774" y="3760838"/>
            <a:ext cx="2109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Any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51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4"/>
          <p:cNvSpPr txBox="1"/>
          <p:nvPr/>
        </p:nvSpPr>
        <p:spPr>
          <a:xfrm>
            <a:off x="207298" y="124230"/>
            <a:ext cx="341056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  BD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98685" y="1300608"/>
            <a:ext cx="8278452" cy="4385104"/>
            <a:chOff x="2823498" y="1069776"/>
            <a:chExt cx="8278452" cy="4385104"/>
          </a:xfrm>
        </p:grpSpPr>
        <p:grpSp>
          <p:nvGrpSpPr>
            <p:cNvPr id="30" name="Group 29"/>
            <p:cNvGrpSpPr/>
            <p:nvPr/>
          </p:nvGrpSpPr>
          <p:grpSpPr>
            <a:xfrm>
              <a:off x="2823498" y="1069776"/>
              <a:ext cx="8278452" cy="3996110"/>
              <a:chOff x="2030670" y="1291851"/>
              <a:chExt cx="8278452" cy="3996110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4267200" y="1900083"/>
                <a:ext cx="8382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/>
                  <a:t>Reactor</a:t>
                </a:r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3200400" y="2281083"/>
                <a:ext cx="1066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3200400" y="2890683"/>
                <a:ext cx="1066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5867400" y="2204883"/>
                <a:ext cx="1295400" cy="685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/>
                  <a:t>Gas Separator</a:t>
                </a:r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7620000" y="2662083"/>
                <a:ext cx="304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cxnSp>
            <p:nvCxnSpPr>
              <p:cNvPr id="11" name="AutoShape 11"/>
              <p:cNvCxnSpPr>
                <a:cxnSpLocks noChangeShapeType="1"/>
                <a:stCxn id="9" idx="2"/>
                <a:endCxn id="10" idx="1"/>
              </p:cNvCxnSpPr>
              <p:nvPr/>
            </p:nvCxnSpPr>
            <p:spPr bwMode="auto">
              <a:xfrm rot="16200000" flipH="1">
                <a:off x="6858000" y="2547783"/>
                <a:ext cx="419100" cy="11049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AutoShape 13"/>
              <p:cNvCxnSpPr>
                <a:cxnSpLocks noChangeShapeType="1"/>
                <a:stCxn id="10" idx="2"/>
                <a:endCxn id="6" idx="2"/>
              </p:cNvCxnSpPr>
              <p:nvPr/>
            </p:nvCxnSpPr>
            <p:spPr bwMode="auto">
              <a:xfrm rot="16200000" flipV="1">
                <a:off x="5848350" y="2033433"/>
                <a:ext cx="762000" cy="3086100"/>
              </a:xfrm>
              <a:prstGeom prst="bentConnector3">
                <a:avLst>
                  <a:gd name="adj1" fmla="val -3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14"/>
              <p:cNvCxnSpPr>
                <a:cxnSpLocks noChangeShapeType="1"/>
                <a:stCxn id="10" idx="0"/>
              </p:cNvCxnSpPr>
              <p:nvPr/>
            </p:nvCxnSpPr>
            <p:spPr bwMode="auto">
              <a:xfrm rot="16200000">
                <a:off x="8382000" y="1747683"/>
                <a:ext cx="304800" cy="15240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AutoShape 15"/>
              <p:cNvCxnSpPr>
                <a:cxnSpLocks noChangeShapeType="1"/>
                <a:stCxn id="9" idx="0"/>
              </p:cNvCxnSpPr>
              <p:nvPr/>
            </p:nvCxnSpPr>
            <p:spPr bwMode="auto">
              <a:xfrm rot="16200000">
                <a:off x="7867650" y="699933"/>
                <a:ext cx="152400" cy="28575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030670" y="1523801"/>
                <a:ext cx="17704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Toluene, C</a:t>
                </a:r>
                <a:r>
                  <a:rPr lang="en-US" altLang="en-US" sz="1800" baseline="-25000" dirty="0"/>
                  <a:t>7</a:t>
                </a:r>
                <a:r>
                  <a:rPr lang="en-US" altLang="en-US" sz="1800" dirty="0"/>
                  <a:t>H</a:t>
                </a:r>
                <a:r>
                  <a:rPr lang="en-US" altLang="en-US" sz="1800" baseline="-25000" dirty="0"/>
                  <a:t>8</a:t>
                </a:r>
                <a:r>
                  <a:rPr lang="en-US" altLang="en-US" sz="1800" dirty="0"/>
                  <a:t> 10,000 kg/hr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3048000" y="2966883"/>
                <a:ext cx="12954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Hydrogen H</a:t>
                </a:r>
                <a:r>
                  <a:rPr lang="en-US" altLang="en-US" sz="1600" baseline="-25000" dirty="0"/>
                  <a:t>2</a:t>
                </a:r>
                <a:r>
                  <a:rPr lang="en-US" altLang="en-US" sz="1600" dirty="0"/>
                  <a:t> 820 kg/hr</a:t>
                </a:r>
              </a:p>
            </p:txBody>
          </p:sp>
          <p:cxnSp>
            <p:nvCxnSpPr>
              <p:cNvPr id="17" name="AutoShape 19"/>
              <p:cNvCxnSpPr>
                <a:cxnSpLocks noChangeShapeType="1"/>
                <a:stCxn id="6" idx="3"/>
                <a:endCxn id="9" idx="1"/>
              </p:cNvCxnSpPr>
              <p:nvPr/>
            </p:nvCxnSpPr>
            <p:spPr bwMode="auto">
              <a:xfrm>
                <a:off x="5105400" y="2547783"/>
                <a:ext cx="76200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6210300" y="3347883"/>
                <a:ext cx="13335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Mixed Liquid</a:t>
                </a:r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5257800" y="4262283"/>
                <a:ext cx="17526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75% Conversion of  Toluene</a:t>
                </a:r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8763000" y="1291851"/>
                <a:ext cx="12192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Mixed Gas 2610 kg/hr</a:t>
                </a:r>
              </a:p>
            </p:txBody>
          </p:sp>
          <p:sp>
            <p:nvSpPr>
              <p:cNvPr id="21" name="Text Box 23"/>
              <p:cNvSpPr txBox="1">
                <a:spLocks noChangeArrowheads="1"/>
              </p:cNvSpPr>
              <p:nvPr/>
            </p:nvSpPr>
            <p:spPr bwMode="auto">
              <a:xfrm>
                <a:off x="8534399" y="2433483"/>
                <a:ext cx="177472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Benzene, C</a:t>
                </a:r>
                <a:r>
                  <a:rPr lang="en-US" altLang="en-US" sz="1800" baseline="-25000" dirty="0"/>
                  <a:t>6</a:t>
                </a:r>
                <a:r>
                  <a:rPr lang="en-US" altLang="en-US" sz="1800" dirty="0"/>
                  <a:t>H</a:t>
                </a:r>
                <a:r>
                  <a:rPr lang="en-US" altLang="en-US" sz="1800" baseline="-25000" dirty="0"/>
                  <a:t>6</a:t>
                </a:r>
                <a:r>
                  <a:rPr lang="en-US" altLang="en-US" sz="1800" dirty="0"/>
                  <a:t> 8,210 kg/hr</a:t>
                </a:r>
              </a:p>
            </p:txBody>
          </p:sp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5181600" y="2509683"/>
                <a:ext cx="685800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C</a:t>
                </a:r>
                <a:r>
                  <a:rPr lang="en-US" altLang="en-US" sz="1600" baseline="-25000" dirty="0"/>
                  <a:t>6</a:t>
                </a:r>
                <a:r>
                  <a:rPr lang="en-US" altLang="en-US" sz="1600" dirty="0"/>
                  <a:t>H</a:t>
                </a:r>
                <a:r>
                  <a:rPr lang="en-US" altLang="en-US" sz="1600" baseline="-25000" dirty="0"/>
                  <a:t>6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CH</a:t>
                </a:r>
                <a:r>
                  <a:rPr lang="en-US" altLang="en-US" sz="1600" baseline="-25000" dirty="0"/>
                  <a:t>4</a:t>
                </a: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C</a:t>
                </a:r>
                <a:r>
                  <a:rPr lang="en-US" altLang="en-US" sz="1600" baseline="-25000" dirty="0"/>
                  <a:t>7</a:t>
                </a:r>
                <a:r>
                  <a:rPr lang="en-US" altLang="en-US" sz="1600" dirty="0"/>
                  <a:t>H</a:t>
                </a:r>
                <a:r>
                  <a:rPr lang="en-US" altLang="en-US" sz="1600" baseline="-25000" dirty="0"/>
                  <a:t>8</a:t>
                </a:r>
                <a:endParaRPr lang="en-US" altLang="en-US" sz="16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7598491" y="5287961"/>
                <a:ext cx="609600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750735" y="5085548"/>
                  <a:ext cx="357649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0735" y="5085548"/>
                  <a:ext cx="357649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06" r="-171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382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349" name="Group 51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9674438"/>
              </p:ext>
            </p:extLst>
          </p:nvPr>
        </p:nvGraphicFramePr>
        <p:xfrm>
          <a:off x="2791031" y="4999833"/>
          <a:ext cx="8763000" cy="1646238"/>
        </p:xfrm>
        <a:graphic>
          <a:graphicData uri="http://schemas.openxmlformats.org/drawingml/2006/table">
            <a:tbl>
              <a:tblPr/>
              <a:tblGrid>
                <a:gridCol w="247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Stream Number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Temperature (</a:t>
                      </a:r>
                      <a:r>
                        <a:rPr kumimoji="0" lang="en-US" sz="12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60.3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45.1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Pressure (psi)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45.1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Vapor fraction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Mass flow (tonne/hr)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6.41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Mole flow (kmol/hr)</a:t>
                      </a:r>
                    </a:p>
                  </a:txBody>
                  <a:tcPr marT="45729" marB="4572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301.0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1204.0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758.8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1204.4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1100.8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142.2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244.0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7194" name="Group 530"/>
          <p:cNvGrpSpPr>
            <a:grpSpLocks/>
          </p:cNvGrpSpPr>
          <p:nvPr/>
        </p:nvGrpSpPr>
        <p:grpSpPr bwMode="auto">
          <a:xfrm>
            <a:off x="2044495" y="766662"/>
            <a:ext cx="9848852" cy="4049713"/>
            <a:chOff x="12" y="605"/>
            <a:chExt cx="6204" cy="2551"/>
          </a:xfrm>
        </p:grpSpPr>
        <p:grpSp>
          <p:nvGrpSpPr>
            <p:cNvPr id="47195" name="Group 247"/>
            <p:cNvGrpSpPr>
              <a:grpSpLocks/>
            </p:cNvGrpSpPr>
            <p:nvPr/>
          </p:nvGrpSpPr>
          <p:grpSpPr bwMode="auto">
            <a:xfrm>
              <a:off x="399" y="1734"/>
              <a:ext cx="309" cy="210"/>
              <a:chOff x="694" y="1968"/>
              <a:chExt cx="480" cy="288"/>
            </a:xfrm>
          </p:grpSpPr>
          <p:sp>
            <p:nvSpPr>
              <p:cNvPr id="47344" name="Rectangle 24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40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25</a:t>
                </a:r>
              </a:p>
            </p:txBody>
          </p:sp>
          <p:sp>
            <p:nvSpPr>
              <p:cNvPr id="47345" name="AutoShape 249"/>
              <p:cNvSpPr>
                <a:spLocks noChangeArrowheads="1"/>
              </p:cNvSpPr>
              <p:nvPr/>
            </p:nvSpPr>
            <p:spPr bwMode="auto">
              <a:xfrm rot="10800000">
                <a:off x="694" y="2112"/>
                <a:ext cx="48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</p:grpSp>
        <p:grpSp>
          <p:nvGrpSpPr>
            <p:cNvPr id="47196" name="Group 250"/>
            <p:cNvGrpSpPr>
              <a:grpSpLocks/>
            </p:cNvGrpSpPr>
            <p:nvPr/>
          </p:nvGrpSpPr>
          <p:grpSpPr bwMode="auto">
            <a:xfrm>
              <a:off x="889" y="2786"/>
              <a:ext cx="309" cy="211"/>
              <a:chOff x="694" y="1968"/>
              <a:chExt cx="480" cy="288"/>
            </a:xfrm>
          </p:grpSpPr>
          <p:sp>
            <p:nvSpPr>
              <p:cNvPr id="47342" name="Rectangle 251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40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35</a:t>
                </a:r>
              </a:p>
            </p:txBody>
          </p:sp>
          <p:sp>
            <p:nvSpPr>
              <p:cNvPr id="47343" name="AutoShape 252"/>
              <p:cNvSpPr>
                <a:spLocks noChangeArrowheads="1"/>
              </p:cNvSpPr>
              <p:nvPr/>
            </p:nvSpPr>
            <p:spPr bwMode="auto">
              <a:xfrm rot="10800000">
                <a:off x="694" y="2112"/>
                <a:ext cx="48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32.2</a:t>
                </a:r>
              </a:p>
            </p:txBody>
          </p:sp>
        </p:grpSp>
        <p:grpSp>
          <p:nvGrpSpPr>
            <p:cNvPr id="47197" name="Group 253"/>
            <p:cNvGrpSpPr>
              <a:grpSpLocks/>
            </p:cNvGrpSpPr>
            <p:nvPr/>
          </p:nvGrpSpPr>
          <p:grpSpPr bwMode="auto">
            <a:xfrm>
              <a:off x="1764" y="2660"/>
              <a:ext cx="309" cy="210"/>
              <a:chOff x="694" y="1968"/>
              <a:chExt cx="480" cy="288"/>
            </a:xfrm>
          </p:grpSpPr>
          <p:sp>
            <p:nvSpPr>
              <p:cNvPr id="47340" name="Rectangle 254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40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35</a:t>
                </a:r>
              </a:p>
            </p:txBody>
          </p:sp>
          <p:sp>
            <p:nvSpPr>
              <p:cNvPr id="47341" name="AutoShape 255"/>
              <p:cNvSpPr>
                <a:spLocks noChangeArrowheads="1"/>
              </p:cNvSpPr>
              <p:nvPr/>
            </p:nvSpPr>
            <p:spPr bwMode="auto">
              <a:xfrm rot="10800000">
                <a:off x="694" y="2112"/>
                <a:ext cx="48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31.0</a:t>
                </a:r>
              </a:p>
            </p:txBody>
          </p:sp>
        </p:grpSp>
        <p:sp>
          <p:nvSpPr>
            <p:cNvPr id="47198" name="Rectangle 256"/>
            <p:cNvSpPr>
              <a:spLocks noChangeArrowheads="1"/>
            </p:cNvSpPr>
            <p:nvPr/>
          </p:nvSpPr>
          <p:spPr bwMode="auto">
            <a:xfrm>
              <a:off x="3446" y="2210"/>
              <a:ext cx="188" cy="1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38</a:t>
              </a:r>
            </a:p>
          </p:txBody>
        </p:sp>
        <p:sp>
          <p:nvSpPr>
            <p:cNvPr id="47199" name="AutoShape 257"/>
            <p:cNvSpPr>
              <a:spLocks noChangeArrowheads="1"/>
            </p:cNvSpPr>
            <p:nvPr/>
          </p:nvSpPr>
          <p:spPr bwMode="auto">
            <a:xfrm>
              <a:off x="4331" y="2055"/>
              <a:ext cx="283" cy="126"/>
            </a:xfrm>
            <a:prstGeom prst="flowChartPreparat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20</a:t>
              </a:r>
            </a:p>
          </p:txBody>
        </p:sp>
        <p:sp>
          <p:nvSpPr>
            <p:cNvPr id="47200" name="Text Box 258"/>
            <p:cNvSpPr txBox="1">
              <a:spLocks noChangeArrowheads="1"/>
            </p:cNvSpPr>
            <p:nvPr/>
          </p:nvSpPr>
          <p:spPr bwMode="auto">
            <a:xfrm>
              <a:off x="1492" y="764"/>
              <a:ext cx="880" cy="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T-100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Distillation Column</a:t>
              </a:r>
            </a:p>
          </p:txBody>
        </p:sp>
        <p:sp>
          <p:nvSpPr>
            <p:cNvPr id="47201" name="Line 259"/>
            <p:cNvSpPr>
              <a:spLocks noChangeShapeType="1"/>
            </p:cNvSpPr>
            <p:nvPr/>
          </p:nvSpPr>
          <p:spPr bwMode="auto">
            <a:xfrm>
              <a:off x="148" y="2147"/>
              <a:ext cx="5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2" name="Text Box 260"/>
            <p:cNvSpPr txBox="1">
              <a:spLocks noChangeArrowheads="1"/>
            </p:cNvSpPr>
            <p:nvPr/>
          </p:nvSpPr>
          <p:spPr bwMode="auto">
            <a:xfrm>
              <a:off x="12" y="2003"/>
              <a:ext cx="7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Ethanol</a:t>
              </a:r>
            </a:p>
          </p:txBody>
        </p:sp>
        <p:sp>
          <p:nvSpPr>
            <p:cNvPr id="47203" name="Text Box 261"/>
            <p:cNvSpPr txBox="1">
              <a:spLocks noChangeArrowheads="1"/>
            </p:cNvSpPr>
            <p:nvPr/>
          </p:nvSpPr>
          <p:spPr bwMode="auto">
            <a:xfrm>
              <a:off x="68" y="2115"/>
              <a:ext cx="60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H</a:t>
              </a:r>
              <a:r>
                <a:rPr lang="en-US" altLang="en-US" sz="1200" baseline="-25000"/>
                <a:t>2</a:t>
              </a:r>
              <a:r>
                <a:rPr lang="en-US" altLang="en-US" sz="1200"/>
                <a:t>SO</a:t>
              </a:r>
              <a:r>
                <a:rPr lang="en-US" altLang="en-US" sz="1200" baseline="-25000"/>
                <a:t>4</a:t>
              </a:r>
              <a:endParaRPr lang="en-US" altLang="en-US" sz="1200"/>
            </a:p>
          </p:txBody>
        </p:sp>
        <p:cxnSp>
          <p:nvCxnSpPr>
            <p:cNvPr id="47204" name="AutoShape 262"/>
            <p:cNvCxnSpPr>
              <a:cxnSpLocks noChangeShapeType="1"/>
            </p:cNvCxnSpPr>
            <p:nvPr/>
          </p:nvCxnSpPr>
          <p:spPr bwMode="auto">
            <a:xfrm flipV="1">
              <a:off x="2835" y="1219"/>
              <a:ext cx="451" cy="210"/>
            </a:xfrm>
            <a:prstGeom prst="bentConnector3">
              <a:avLst>
                <a:gd name="adj1" fmla="val 138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205" name="Text Box 263"/>
            <p:cNvSpPr txBox="1">
              <a:spLocks noChangeArrowheads="1"/>
            </p:cNvSpPr>
            <p:nvPr/>
          </p:nvSpPr>
          <p:spPr bwMode="auto">
            <a:xfrm>
              <a:off x="2787" y="1077"/>
              <a:ext cx="7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Ethylene</a:t>
              </a:r>
            </a:p>
          </p:txBody>
        </p:sp>
        <p:sp>
          <p:nvSpPr>
            <p:cNvPr id="47206" name="Line 264"/>
            <p:cNvSpPr>
              <a:spLocks noChangeShapeType="1"/>
            </p:cNvSpPr>
            <p:nvPr/>
          </p:nvSpPr>
          <p:spPr bwMode="auto">
            <a:xfrm flipV="1">
              <a:off x="3839" y="1219"/>
              <a:ext cx="0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07" name="Text Box 265"/>
            <p:cNvSpPr txBox="1">
              <a:spLocks noChangeArrowheads="1"/>
            </p:cNvSpPr>
            <p:nvPr/>
          </p:nvSpPr>
          <p:spPr bwMode="auto">
            <a:xfrm>
              <a:off x="3696" y="1071"/>
              <a:ext cx="8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Ethylene liq.</a:t>
              </a:r>
            </a:p>
          </p:txBody>
        </p:sp>
        <p:sp>
          <p:nvSpPr>
            <p:cNvPr id="47208" name="Text Box 266"/>
            <p:cNvSpPr txBox="1">
              <a:spLocks noChangeArrowheads="1"/>
            </p:cNvSpPr>
            <p:nvPr/>
          </p:nvSpPr>
          <p:spPr bwMode="auto">
            <a:xfrm>
              <a:off x="5194" y="2484"/>
              <a:ext cx="4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Ethane</a:t>
              </a:r>
            </a:p>
          </p:txBody>
        </p:sp>
        <p:sp>
          <p:nvSpPr>
            <p:cNvPr id="47209" name="Line 267"/>
            <p:cNvSpPr>
              <a:spLocks noChangeShapeType="1"/>
            </p:cNvSpPr>
            <p:nvPr/>
          </p:nvSpPr>
          <p:spPr bwMode="auto">
            <a:xfrm>
              <a:off x="4240" y="2655"/>
              <a:ext cx="4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0" name="Text Box 268"/>
            <p:cNvSpPr txBox="1">
              <a:spLocks noChangeArrowheads="1"/>
            </p:cNvSpPr>
            <p:nvPr/>
          </p:nvSpPr>
          <p:spPr bwMode="auto">
            <a:xfrm>
              <a:off x="4083" y="2323"/>
              <a:ext cx="3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Ni</a:t>
              </a:r>
            </a:p>
          </p:txBody>
        </p:sp>
        <p:sp>
          <p:nvSpPr>
            <p:cNvPr id="47211" name="Text Box 269"/>
            <p:cNvSpPr txBox="1">
              <a:spLocks noChangeArrowheads="1"/>
            </p:cNvSpPr>
            <p:nvPr/>
          </p:nvSpPr>
          <p:spPr bwMode="auto">
            <a:xfrm>
              <a:off x="3918" y="2197"/>
              <a:ext cx="5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Hydrogen</a:t>
              </a:r>
            </a:p>
          </p:txBody>
        </p:sp>
        <p:sp>
          <p:nvSpPr>
            <p:cNvPr id="47212" name="Text Box 270"/>
            <p:cNvSpPr txBox="1">
              <a:spLocks noChangeArrowheads="1"/>
            </p:cNvSpPr>
            <p:nvPr/>
          </p:nvSpPr>
          <p:spPr bwMode="auto">
            <a:xfrm>
              <a:off x="2971" y="1525"/>
              <a:ext cx="50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Cold water in</a:t>
              </a:r>
            </a:p>
          </p:txBody>
        </p:sp>
        <p:sp>
          <p:nvSpPr>
            <p:cNvPr id="47213" name="Text Box 271"/>
            <p:cNvSpPr txBox="1">
              <a:spLocks noChangeArrowheads="1"/>
            </p:cNvSpPr>
            <p:nvPr/>
          </p:nvSpPr>
          <p:spPr bwMode="auto">
            <a:xfrm>
              <a:off x="3061" y="662"/>
              <a:ext cx="7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Hot water out</a:t>
              </a:r>
            </a:p>
          </p:txBody>
        </p:sp>
        <p:sp>
          <p:nvSpPr>
            <p:cNvPr id="47214" name="Line 272"/>
            <p:cNvSpPr>
              <a:spLocks noChangeShapeType="1"/>
            </p:cNvSpPr>
            <p:nvPr/>
          </p:nvSpPr>
          <p:spPr bwMode="auto">
            <a:xfrm flipV="1">
              <a:off x="2835" y="2720"/>
              <a:ext cx="0" cy="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5" name="Line 273"/>
            <p:cNvSpPr>
              <a:spLocks noChangeShapeType="1"/>
            </p:cNvSpPr>
            <p:nvPr/>
          </p:nvSpPr>
          <p:spPr bwMode="auto">
            <a:xfrm>
              <a:off x="2835" y="2850"/>
              <a:ext cx="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16" name="Text Box 274"/>
            <p:cNvSpPr txBox="1">
              <a:spLocks noChangeArrowheads="1"/>
            </p:cNvSpPr>
            <p:nvPr/>
          </p:nvSpPr>
          <p:spPr bwMode="auto">
            <a:xfrm>
              <a:off x="3379" y="2750"/>
              <a:ext cx="3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/>
                <a:t>H</a:t>
              </a:r>
              <a:r>
                <a:rPr lang="en-US" altLang="en-US" sz="1200" baseline="-25000"/>
                <a:t>2</a:t>
              </a:r>
              <a:r>
                <a:rPr lang="en-US" altLang="en-US" sz="1200"/>
                <a:t>O</a:t>
              </a:r>
            </a:p>
          </p:txBody>
        </p:sp>
        <p:sp>
          <p:nvSpPr>
            <p:cNvPr id="47217" name="Text Box 275"/>
            <p:cNvSpPr txBox="1">
              <a:spLocks noChangeArrowheads="1"/>
            </p:cNvSpPr>
            <p:nvPr/>
          </p:nvSpPr>
          <p:spPr bwMode="auto">
            <a:xfrm>
              <a:off x="44" y="779"/>
              <a:ext cx="75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R-100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</a:t>
              </a:r>
            </a:p>
          </p:txBody>
        </p:sp>
        <p:sp>
          <p:nvSpPr>
            <p:cNvPr id="47218" name="Text Box 276"/>
            <p:cNvSpPr txBox="1">
              <a:spLocks noChangeArrowheads="1"/>
            </p:cNvSpPr>
            <p:nvPr/>
          </p:nvSpPr>
          <p:spPr bwMode="auto">
            <a:xfrm>
              <a:off x="4338" y="615"/>
              <a:ext cx="738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E-100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Condenser</a:t>
              </a:r>
            </a:p>
          </p:txBody>
        </p:sp>
        <p:sp>
          <p:nvSpPr>
            <p:cNvPr id="47219" name="Text Box 277"/>
            <p:cNvSpPr txBox="1">
              <a:spLocks noChangeArrowheads="1"/>
            </p:cNvSpPr>
            <p:nvPr/>
          </p:nvSpPr>
          <p:spPr bwMode="auto">
            <a:xfrm>
              <a:off x="5664" y="615"/>
              <a:ext cx="55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R-101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</a:t>
              </a:r>
            </a:p>
          </p:txBody>
        </p:sp>
        <p:sp>
          <p:nvSpPr>
            <p:cNvPr id="47220" name="AutoShape 278"/>
            <p:cNvSpPr>
              <a:spLocks noChangeArrowheads="1"/>
            </p:cNvSpPr>
            <p:nvPr/>
          </p:nvSpPr>
          <p:spPr bwMode="auto">
            <a:xfrm rot="5400000">
              <a:off x="605" y="2096"/>
              <a:ext cx="587" cy="398"/>
            </a:xfrm>
            <a:prstGeom prst="flowChartTermina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47221" name="Line 279"/>
            <p:cNvSpPr>
              <a:spLocks noChangeShapeType="1"/>
            </p:cNvSpPr>
            <p:nvPr/>
          </p:nvSpPr>
          <p:spPr bwMode="auto">
            <a:xfrm>
              <a:off x="650" y="2132"/>
              <a:ext cx="0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2" name="Line 280"/>
            <p:cNvSpPr>
              <a:spLocks noChangeShapeType="1"/>
            </p:cNvSpPr>
            <p:nvPr/>
          </p:nvSpPr>
          <p:spPr bwMode="auto">
            <a:xfrm>
              <a:off x="1139" y="2132"/>
              <a:ext cx="0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223" name="AutoShape 281"/>
            <p:cNvCxnSpPr>
              <a:cxnSpLocks noChangeShapeType="1"/>
              <a:stCxn id="47221" idx="1"/>
              <a:endCxn id="47222" idx="1"/>
            </p:cNvCxnSpPr>
            <p:nvPr/>
          </p:nvCxnSpPr>
          <p:spPr bwMode="auto">
            <a:xfrm rot="16200000" flipH="1">
              <a:off x="894" y="2344"/>
              <a:ext cx="2" cy="489"/>
            </a:xfrm>
            <a:prstGeom prst="curvedConnector3">
              <a:avLst>
                <a:gd name="adj1" fmla="val 96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7224" name="Group 282"/>
            <p:cNvGrpSpPr>
              <a:grpSpLocks/>
            </p:cNvGrpSpPr>
            <p:nvPr/>
          </p:nvGrpSpPr>
          <p:grpSpPr bwMode="auto">
            <a:xfrm>
              <a:off x="791" y="1935"/>
              <a:ext cx="200" cy="494"/>
              <a:chOff x="576" y="2640"/>
              <a:chExt cx="192" cy="363"/>
            </a:xfrm>
          </p:grpSpPr>
          <p:sp>
            <p:nvSpPr>
              <p:cNvPr id="47336" name="Rectangle 283"/>
              <p:cNvSpPr>
                <a:spLocks noChangeArrowheads="1"/>
              </p:cNvSpPr>
              <p:nvPr/>
            </p:nvSpPr>
            <p:spPr bwMode="auto">
              <a:xfrm>
                <a:off x="624" y="2640"/>
                <a:ext cx="96" cy="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37" name="Line 284"/>
              <p:cNvSpPr>
                <a:spLocks noChangeShapeType="1"/>
              </p:cNvSpPr>
              <p:nvPr/>
            </p:nvSpPr>
            <p:spPr bwMode="auto">
              <a:xfrm>
                <a:off x="576" y="266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38" name="Line 285"/>
              <p:cNvSpPr>
                <a:spLocks noChangeShapeType="1"/>
              </p:cNvSpPr>
              <p:nvPr/>
            </p:nvSpPr>
            <p:spPr bwMode="auto">
              <a:xfrm>
                <a:off x="672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39" name="AutoShape 286"/>
              <p:cNvSpPr>
                <a:spLocks noChangeArrowheads="1"/>
              </p:cNvSpPr>
              <p:nvPr/>
            </p:nvSpPr>
            <p:spPr bwMode="auto">
              <a:xfrm rot="5400000" flipH="1">
                <a:off x="648" y="2931"/>
                <a:ext cx="48" cy="96"/>
              </a:xfrm>
              <a:prstGeom prst="flowChartCollat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sp>
          <p:nvSpPr>
            <p:cNvPr id="47225" name="Text Box 287"/>
            <p:cNvSpPr txBox="1">
              <a:spLocks noChangeArrowheads="1"/>
            </p:cNvSpPr>
            <p:nvPr/>
          </p:nvSpPr>
          <p:spPr bwMode="auto">
            <a:xfrm>
              <a:off x="725" y="2394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R-100</a:t>
              </a:r>
            </a:p>
          </p:txBody>
        </p:sp>
        <p:grpSp>
          <p:nvGrpSpPr>
            <p:cNvPr id="47226" name="Group 288"/>
            <p:cNvGrpSpPr>
              <a:grpSpLocks/>
            </p:cNvGrpSpPr>
            <p:nvPr/>
          </p:nvGrpSpPr>
          <p:grpSpPr bwMode="auto">
            <a:xfrm>
              <a:off x="2659" y="1427"/>
              <a:ext cx="351" cy="1293"/>
              <a:chOff x="1992" y="3129"/>
              <a:chExt cx="336" cy="951"/>
            </a:xfrm>
          </p:grpSpPr>
          <p:grpSp>
            <p:nvGrpSpPr>
              <p:cNvPr id="47328" name="Group 289"/>
              <p:cNvGrpSpPr>
                <a:grpSpLocks/>
              </p:cNvGrpSpPr>
              <p:nvPr/>
            </p:nvGrpSpPr>
            <p:grpSpPr bwMode="auto">
              <a:xfrm>
                <a:off x="2040" y="3129"/>
                <a:ext cx="240" cy="951"/>
                <a:chOff x="2064" y="3129"/>
                <a:chExt cx="192" cy="951"/>
              </a:xfrm>
            </p:grpSpPr>
            <p:sp>
              <p:nvSpPr>
                <p:cNvPr id="47330" name="AutoShape 290"/>
                <p:cNvSpPr>
                  <a:spLocks noChangeArrowheads="1"/>
                </p:cNvSpPr>
                <p:nvPr/>
              </p:nvSpPr>
              <p:spPr bwMode="auto">
                <a:xfrm rot="5400000">
                  <a:off x="1684" y="3509"/>
                  <a:ext cx="951" cy="192"/>
                </a:xfrm>
                <a:prstGeom prst="flowChartTerminator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800"/>
                    </a:spcBef>
                    <a:buClr>
                      <a:schemeClr val="accent1"/>
                    </a:buClr>
                    <a:buSzPct val="80000"/>
                    <a:buFont typeface="Wingdings" panose="05000000000000000000" pitchFamily="2" charset="2"/>
                    <a:buChar char=""/>
                    <a:defRPr sz="2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ts val="18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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ts val="1200"/>
                    </a:spcBef>
                    <a:buClr>
                      <a:srgbClr val="D4E336"/>
                    </a:buClr>
                    <a:buSzPct val="8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ts val="1200"/>
                    </a:spcBef>
                    <a:buClr>
                      <a:srgbClr val="0C8228"/>
                    </a:buClr>
                    <a:buSzPct val="80000"/>
                    <a:buFont typeface="Wingdings" panose="05000000000000000000" pitchFamily="2" charset="2"/>
                    <a:buChar char="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ts val="1200"/>
                    </a:spcBef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MY" altLang="en-US" sz="1800"/>
                </a:p>
              </p:txBody>
            </p:sp>
            <p:sp>
              <p:nvSpPr>
                <p:cNvPr id="47331" name="Line 291"/>
                <p:cNvSpPr>
                  <a:spLocks noChangeShapeType="1"/>
                </p:cNvSpPr>
                <p:nvPr/>
              </p:nvSpPr>
              <p:spPr bwMode="auto">
                <a:xfrm>
                  <a:off x="2064" y="32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2" name="Line 292"/>
                <p:cNvSpPr>
                  <a:spLocks noChangeShapeType="1"/>
                </p:cNvSpPr>
                <p:nvPr/>
              </p:nvSpPr>
              <p:spPr bwMode="auto">
                <a:xfrm>
                  <a:off x="2064" y="393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3" name="Line 293"/>
                <p:cNvSpPr>
                  <a:spLocks noChangeShapeType="1"/>
                </p:cNvSpPr>
                <p:nvPr/>
              </p:nvSpPr>
              <p:spPr bwMode="auto">
                <a:xfrm>
                  <a:off x="2064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4" name="Line 294"/>
                <p:cNvSpPr>
                  <a:spLocks noChangeShapeType="1"/>
                </p:cNvSpPr>
                <p:nvPr/>
              </p:nvSpPr>
              <p:spPr bwMode="auto">
                <a:xfrm>
                  <a:off x="2064" y="374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5" name="Line 295"/>
                <p:cNvSpPr>
                  <a:spLocks noChangeShapeType="1"/>
                </p:cNvSpPr>
                <p:nvPr/>
              </p:nvSpPr>
              <p:spPr bwMode="auto">
                <a:xfrm>
                  <a:off x="2064" y="345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329" name="Text Box 296"/>
              <p:cNvSpPr txBox="1">
                <a:spLocks noChangeArrowheads="1"/>
              </p:cNvSpPr>
              <p:nvPr/>
            </p:nvSpPr>
            <p:spPr bwMode="auto">
              <a:xfrm>
                <a:off x="1992" y="3320"/>
                <a:ext cx="336" cy="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000" b="1"/>
                  <a:t>T-100</a:t>
                </a:r>
              </a:p>
            </p:txBody>
          </p:sp>
        </p:grpSp>
        <p:sp>
          <p:nvSpPr>
            <p:cNvPr id="47227" name="Oval 297"/>
            <p:cNvSpPr>
              <a:spLocks noChangeArrowheads="1"/>
            </p:cNvSpPr>
            <p:nvPr/>
          </p:nvSpPr>
          <p:spPr bwMode="auto">
            <a:xfrm>
              <a:off x="3286" y="1024"/>
              <a:ext cx="301" cy="3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47228" name="Line 298"/>
            <p:cNvSpPr>
              <a:spLocks noChangeShapeType="1"/>
            </p:cNvSpPr>
            <p:nvPr/>
          </p:nvSpPr>
          <p:spPr bwMode="auto">
            <a:xfrm flipV="1">
              <a:off x="3186" y="1350"/>
              <a:ext cx="151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29" name="Line 299"/>
            <p:cNvSpPr>
              <a:spLocks noChangeShapeType="1"/>
            </p:cNvSpPr>
            <p:nvPr/>
          </p:nvSpPr>
          <p:spPr bwMode="auto">
            <a:xfrm flipV="1">
              <a:off x="3537" y="893"/>
              <a:ext cx="152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0" name="Text Box 300"/>
            <p:cNvSpPr txBox="1">
              <a:spLocks noChangeArrowheads="1"/>
            </p:cNvSpPr>
            <p:nvPr/>
          </p:nvSpPr>
          <p:spPr bwMode="auto">
            <a:xfrm>
              <a:off x="3268" y="1108"/>
              <a:ext cx="3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E-100</a:t>
              </a:r>
            </a:p>
          </p:txBody>
        </p:sp>
        <p:grpSp>
          <p:nvGrpSpPr>
            <p:cNvPr id="47231" name="Group 301"/>
            <p:cNvGrpSpPr>
              <a:grpSpLocks/>
            </p:cNvGrpSpPr>
            <p:nvPr/>
          </p:nvGrpSpPr>
          <p:grpSpPr bwMode="auto">
            <a:xfrm>
              <a:off x="4693" y="2068"/>
              <a:ext cx="488" cy="653"/>
              <a:chOff x="3744" y="3504"/>
              <a:chExt cx="468" cy="481"/>
            </a:xfrm>
          </p:grpSpPr>
          <p:grpSp>
            <p:nvGrpSpPr>
              <p:cNvPr id="47317" name="Group 302"/>
              <p:cNvGrpSpPr>
                <a:grpSpLocks/>
              </p:cNvGrpSpPr>
              <p:nvPr/>
            </p:nvGrpSpPr>
            <p:grpSpPr bwMode="auto">
              <a:xfrm>
                <a:off x="3744" y="3504"/>
                <a:ext cx="468" cy="481"/>
                <a:chOff x="1008" y="2640"/>
                <a:chExt cx="468" cy="481"/>
              </a:xfrm>
            </p:grpSpPr>
            <p:sp>
              <p:nvSpPr>
                <p:cNvPr id="47319" name="AutoShape 303"/>
                <p:cNvSpPr>
                  <a:spLocks noChangeArrowheads="1"/>
                </p:cNvSpPr>
                <p:nvPr/>
              </p:nvSpPr>
              <p:spPr bwMode="auto">
                <a:xfrm rot="5400000">
                  <a:off x="1030" y="2714"/>
                  <a:ext cx="432" cy="380"/>
                </a:xfrm>
                <a:prstGeom prst="flowChartTerminator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800"/>
                    </a:spcBef>
                    <a:buClr>
                      <a:schemeClr val="accent1"/>
                    </a:buClr>
                    <a:buSzPct val="80000"/>
                    <a:buFont typeface="Wingdings" panose="05000000000000000000" pitchFamily="2" charset="2"/>
                    <a:buChar char=""/>
                    <a:defRPr sz="2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ts val="18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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ts val="1200"/>
                    </a:spcBef>
                    <a:buClr>
                      <a:srgbClr val="D4E336"/>
                    </a:buClr>
                    <a:buSzPct val="8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ts val="1200"/>
                    </a:spcBef>
                    <a:buClr>
                      <a:srgbClr val="0C8228"/>
                    </a:buClr>
                    <a:buSzPct val="80000"/>
                    <a:buFont typeface="Wingdings" panose="05000000000000000000" pitchFamily="2" charset="2"/>
                    <a:buChar char="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ts val="1200"/>
                    </a:spcBef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ts val="1200"/>
                    </a:spcBef>
                    <a:spcAft>
                      <a:spcPct val="0"/>
                    </a:spcAft>
                    <a:buClr>
                      <a:srgbClr val="C0EDA8"/>
                    </a:buClr>
                    <a:buSzPct val="80000"/>
                    <a:buFont typeface="Wingdings" panose="05000000000000000000" pitchFamily="2" charset="2"/>
                    <a:buChar char="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MY" altLang="en-US" sz="1800"/>
                </a:p>
              </p:txBody>
            </p:sp>
            <p:sp>
              <p:nvSpPr>
                <p:cNvPr id="47320" name="Line 304"/>
                <p:cNvSpPr>
                  <a:spLocks noChangeShapeType="1"/>
                </p:cNvSpPr>
                <p:nvPr/>
              </p:nvSpPr>
              <p:spPr bwMode="auto">
                <a:xfrm>
                  <a:off x="1008" y="27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1" name="Line 305"/>
                <p:cNvSpPr>
                  <a:spLocks noChangeShapeType="1"/>
                </p:cNvSpPr>
                <p:nvPr/>
              </p:nvSpPr>
              <p:spPr bwMode="auto">
                <a:xfrm>
                  <a:off x="1476" y="27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7322" name="AutoShape 306"/>
                <p:cNvCxnSpPr>
                  <a:cxnSpLocks noChangeShapeType="1"/>
                  <a:stCxn id="47320" idx="1"/>
                  <a:endCxn id="47321" idx="1"/>
                </p:cNvCxnSpPr>
                <p:nvPr/>
              </p:nvCxnSpPr>
              <p:spPr bwMode="auto">
                <a:xfrm rot="16200000" flipH="1">
                  <a:off x="1241" y="2887"/>
                  <a:ext cx="1" cy="468"/>
                </a:xfrm>
                <a:prstGeom prst="curvedConnector3">
                  <a:avLst>
                    <a:gd name="adj1" fmla="val 9600005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47323" name="Group 307"/>
                <p:cNvGrpSpPr>
                  <a:grpSpLocks/>
                </p:cNvGrpSpPr>
                <p:nvPr/>
              </p:nvGrpSpPr>
              <p:grpSpPr bwMode="auto">
                <a:xfrm>
                  <a:off x="1143" y="2640"/>
                  <a:ext cx="192" cy="363"/>
                  <a:chOff x="576" y="2640"/>
                  <a:chExt cx="192" cy="363"/>
                </a:xfrm>
              </p:grpSpPr>
              <p:sp>
                <p:nvSpPr>
                  <p:cNvPr id="47324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640"/>
                    <a:ext cx="96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1800"/>
                      </a:spcBef>
                      <a:buClr>
                        <a:schemeClr val="accent1"/>
                      </a:buClr>
                      <a:buSzPct val="80000"/>
                      <a:buFont typeface="Wingdings" panose="05000000000000000000" pitchFamily="2" charset="2"/>
                      <a:buChar char=""/>
                      <a:defRPr sz="2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ts val="18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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ts val="1200"/>
                      </a:spcBef>
                      <a:buClr>
                        <a:srgbClr val="D4E336"/>
                      </a:buClr>
                      <a:buSzPct val="8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ts val="1200"/>
                      </a:spcBef>
                      <a:buClr>
                        <a:srgbClr val="0C8228"/>
                      </a:buClr>
                      <a:buSzPct val="80000"/>
                      <a:buFont typeface="Wingdings" panose="05000000000000000000" pitchFamily="2" charset="2"/>
                      <a:buChar char="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ts val="1200"/>
                      </a:spcBef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MY" altLang="en-US" sz="1800"/>
                  </a:p>
                </p:txBody>
              </p:sp>
              <p:sp>
                <p:nvSpPr>
                  <p:cNvPr id="47325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660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326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68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327" name="AutoShape 311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648" y="2931"/>
                    <a:ext cx="48" cy="96"/>
                  </a:xfrm>
                  <a:prstGeom prst="flowChartCollat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ts val="1800"/>
                      </a:spcBef>
                      <a:buClr>
                        <a:schemeClr val="accent1"/>
                      </a:buClr>
                      <a:buSzPct val="80000"/>
                      <a:buFont typeface="Wingdings" panose="05000000000000000000" pitchFamily="2" charset="2"/>
                      <a:buChar char=""/>
                      <a:defRPr sz="2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ts val="1800"/>
                      </a:spcBef>
                      <a:buClr>
                        <a:schemeClr val="accent2"/>
                      </a:buClr>
                      <a:buSzPct val="80000"/>
                      <a:buFont typeface="Wingdings" panose="05000000000000000000" pitchFamily="2" charset="2"/>
                      <a:buChar char="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ts val="1200"/>
                      </a:spcBef>
                      <a:buClr>
                        <a:srgbClr val="D4E336"/>
                      </a:buClr>
                      <a:buSzPct val="8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ts val="1200"/>
                      </a:spcBef>
                      <a:buClr>
                        <a:srgbClr val="0C8228"/>
                      </a:buClr>
                      <a:buSzPct val="80000"/>
                      <a:buFont typeface="Wingdings" panose="05000000000000000000" pitchFamily="2" charset="2"/>
                      <a:buChar char="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ts val="1200"/>
                      </a:spcBef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ts val="1200"/>
                      </a:spcBef>
                      <a:spcAft>
                        <a:spcPct val="0"/>
                      </a:spcAft>
                      <a:buClr>
                        <a:srgbClr val="C0EDA8"/>
                      </a:buClr>
                      <a:buSzPct val="80000"/>
                      <a:buFont typeface="Wingdings" panose="05000000000000000000" pitchFamily="2" charset="2"/>
                      <a:buChar char="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MY" altLang="en-US" sz="1800"/>
                  </a:p>
                </p:txBody>
              </p:sp>
            </p:grpSp>
          </p:grpSp>
          <p:sp>
            <p:nvSpPr>
              <p:cNvPr id="47318" name="Text Box 312"/>
              <p:cNvSpPr txBox="1">
                <a:spLocks noChangeArrowheads="1"/>
              </p:cNvSpPr>
              <p:nvPr/>
            </p:nvSpPr>
            <p:spPr bwMode="auto">
              <a:xfrm>
                <a:off x="3822" y="3836"/>
                <a:ext cx="33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000" b="1"/>
                  <a:t>R-101</a:t>
                </a:r>
              </a:p>
            </p:txBody>
          </p:sp>
        </p:grpSp>
        <p:grpSp>
          <p:nvGrpSpPr>
            <p:cNvPr id="47232" name="Group 313"/>
            <p:cNvGrpSpPr>
              <a:grpSpLocks/>
            </p:cNvGrpSpPr>
            <p:nvPr/>
          </p:nvGrpSpPr>
          <p:grpSpPr bwMode="auto">
            <a:xfrm>
              <a:off x="1358" y="2828"/>
              <a:ext cx="176" cy="196"/>
              <a:chOff x="1147" y="3888"/>
              <a:chExt cx="168" cy="144"/>
            </a:xfrm>
          </p:grpSpPr>
          <p:sp>
            <p:nvSpPr>
              <p:cNvPr id="47315" name="AutoShape 314"/>
              <p:cNvSpPr>
                <a:spLocks noChangeArrowheads="1"/>
              </p:cNvSpPr>
              <p:nvPr/>
            </p:nvSpPr>
            <p:spPr bwMode="auto">
              <a:xfrm rot="10800000">
                <a:off x="1147" y="3996"/>
                <a:ext cx="168" cy="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800 h 21600"/>
                  <a:gd name="T14" fmla="*/ 17100 w 21600"/>
                  <a:gd name="T15" fmla="*/ 174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6" name="Oval 315"/>
              <p:cNvSpPr>
                <a:spLocks noChangeArrowheads="1"/>
              </p:cNvSpPr>
              <p:nvPr/>
            </p:nvSpPr>
            <p:spPr bwMode="auto">
              <a:xfrm>
                <a:off x="1178" y="3888"/>
                <a:ext cx="107" cy="12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sp>
          <p:nvSpPr>
            <p:cNvPr id="47233" name="Line 316"/>
            <p:cNvSpPr>
              <a:spLocks noChangeShapeType="1"/>
            </p:cNvSpPr>
            <p:nvPr/>
          </p:nvSpPr>
          <p:spPr bwMode="auto">
            <a:xfrm>
              <a:off x="1301" y="2968"/>
              <a:ext cx="1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34" name="AutoShape 317"/>
            <p:cNvSpPr>
              <a:spLocks noChangeArrowheads="1"/>
            </p:cNvSpPr>
            <p:nvPr/>
          </p:nvSpPr>
          <p:spPr bwMode="auto">
            <a:xfrm rot="5400000">
              <a:off x="1817" y="2000"/>
              <a:ext cx="64" cy="145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cxnSp>
          <p:nvCxnSpPr>
            <p:cNvPr id="47235" name="AutoShape 318"/>
            <p:cNvCxnSpPr>
              <a:cxnSpLocks noChangeShapeType="1"/>
              <a:stCxn id="47313" idx="0"/>
              <a:endCxn id="47330" idx="2"/>
            </p:cNvCxnSpPr>
            <p:nvPr/>
          </p:nvCxnSpPr>
          <p:spPr bwMode="auto">
            <a:xfrm>
              <a:off x="2335" y="2074"/>
              <a:ext cx="37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7236" name="Group 319"/>
            <p:cNvGrpSpPr>
              <a:grpSpLocks/>
            </p:cNvGrpSpPr>
            <p:nvPr/>
          </p:nvGrpSpPr>
          <p:grpSpPr bwMode="auto">
            <a:xfrm>
              <a:off x="2177" y="2041"/>
              <a:ext cx="151" cy="64"/>
              <a:chOff x="672" y="2208"/>
              <a:chExt cx="426" cy="192"/>
            </a:xfrm>
          </p:grpSpPr>
          <p:sp>
            <p:nvSpPr>
              <p:cNvPr id="47313" name="AutoShape 320"/>
              <p:cNvSpPr>
                <a:spLocks noChangeArrowheads="1"/>
              </p:cNvSpPr>
              <p:nvPr/>
            </p:nvSpPr>
            <p:spPr bwMode="auto">
              <a:xfrm rot="5400000">
                <a:off x="789" y="2091"/>
                <a:ext cx="192" cy="426"/>
              </a:xfrm>
              <a:prstGeom prst="flowChartCollat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14" name="AutoShape 321"/>
              <p:cNvSpPr>
                <a:spLocks noChangeArrowheads="1"/>
              </p:cNvSpPr>
              <p:nvPr/>
            </p:nvSpPr>
            <p:spPr bwMode="auto">
              <a:xfrm>
                <a:off x="846" y="2256"/>
                <a:ext cx="96" cy="96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cxnSp>
          <p:nvCxnSpPr>
            <p:cNvPr id="47237" name="AutoShape 322"/>
            <p:cNvCxnSpPr>
              <a:cxnSpLocks noChangeShapeType="1"/>
              <a:stCxn id="47234" idx="0"/>
              <a:endCxn id="47242" idx="2"/>
            </p:cNvCxnSpPr>
            <p:nvPr/>
          </p:nvCxnSpPr>
          <p:spPr bwMode="auto">
            <a:xfrm>
              <a:off x="1926" y="2073"/>
              <a:ext cx="4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238" name="AutoShape 323"/>
            <p:cNvSpPr>
              <a:spLocks noChangeArrowheads="1"/>
            </p:cNvSpPr>
            <p:nvPr/>
          </p:nvSpPr>
          <p:spPr bwMode="auto">
            <a:xfrm rot="5400000">
              <a:off x="1946" y="2257"/>
              <a:ext cx="65" cy="143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cxnSp>
          <p:nvCxnSpPr>
            <p:cNvPr id="47239" name="AutoShape 324"/>
            <p:cNvCxnSpPr>
              <a:cxnSpLocks noChangeShapeType="1"/>
            </p:cNvCxnSpPr>
            <p:nvPr/>
          </p:nvCxnSpPr>
          <p:spPr bwMode="auto">
            <a:xfrm rot="16200000" flipH="1">
              <a:off x="1686" y="2111"/>
              <a:ext cx="260" cy="173"/>
            </a:xfrm>
            <a:prstGeom prst="bentConnector3">
              <a:avLst>
                <a:gd name="adj1" fmla="val 10312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240" name="Line 325"/>
            <p:cNvSpPr>
              <a:spLocks noChangeShapeType="1"/>
            </p:cNvSpPr>
            <p:nvPr/>
          </p:nvSpPr>
          <p:spPr bwMode="auto">
            <a:xfrm>
              <a:off x="2046" y="2328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1" name="Line 326"/>
            <p:cNvSpPr>
              <a:spLocks noChangeShapeType="1"/>
            </p:cNvSpPr>
            <p:nvPr/>
          </p:nvSpPr>
          <p:spPr bwMode="auto">
            <a:xfrm flipV="1">
              <a:off x="2381" y="2068"/>
              <a:ext cx="0" cy="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42" name="AutoShape 327"/>
            <p:cNvSpPr>
              <a:spLocks noChangeArrowheads="1"/>
            </p:cNvSpPr>
            <p:nvPr/>
          </p:nvSpPr>
          <p:spPr bwMode="auto">
            <a:xfrm rot="5400000">
              <a:off x="2019" y="2001"/>
              <a:ext cx="64" cy="144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cxnSp>
          <p:nvCxnSpPr>
            <p:cNvPr id="47243" name="AutoShape 328"/>
            <p:cNvCxnSpPr>
              <a:cxnSpLocks noChangeShapeType="1"/>
              <a:stCxn id="47242" idx="0"/>
              <a:endCxn id="47313" idx="2"/>
            </p:cNvCxnSpPr>
            <p:nvPr/>
          </p:nvCxnSpPr>
          <p:spPr bwMode="auto">
            <a:xfrm>
              <a:off x="2130" y="2074"/>
              <a:ext cx="4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244" name="AutoShape 329"/>
            <p:cNvSpPr>
              <a:spLocks noChangeArrowheads="1"/>
            </p:cNvSpPr>
            <p:nvPr/>
          </p:nvSpPr>
          <p:spPr bwMode="auto">
            <a:xfrm rot="16200000">
              <a:off x="2019" y="1859"/>
              <a:ext cx="65" cy="101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47245" name="Line 330"/>
            <p:cNvSpPr>
              <a:spLocks noChangeShapeType="1"/>
            </p:cNvSpPr>
            <p:nvPr/>
          </p:nvSpPr>
          <p:spPr bwMode="auto">
            <a:xfrm flipV="1">
              <a:off x="2054" y="1937"/>
              <a:ext cx="0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7246" name="AutoShape 331"/>
            <p:cNvCxnSpPr>
              <a:cxnSpLocks noChangeShapeType="1"/>
              <a:stCxn id="47227" idx="6"/>
              <a:endCxn id="47206" idx="1"/>
            </p:cNvCxnSpPr>
            <p:nvPr/>
          </p:nvCxnSpPr>
          <p:spPr bwMode="auto">
            <a:xfrm flipV="1">
              <a:off x="3587" y="1212"/>
              <a:ext cx="252" cy="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247" name="AutoShape 332"/>
            <p:cNvSpPr>
              <a:spLocks noChangeArrowheads="1"/>
            </p:cNvSpPr>
            <p:nvPr/>
          </p:nvSpPr>
          <p:spPr bwMode="auto">
            <a:xfrm rot="5400000">
              <a:off x="1291" y="2177"/>
              <a:ext cx="65" cy="144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47248" name="Line 333"/>
            <p:cNvSpPr>
              <a:spLocks noChangeShapeType="1"/>
            </p:cNvSpPr>
            <p:nvPr/>
          </p:nvSpPr>
          <p:spPr bwMode="auto">
            <a:xfrm flipH="1">
              <a:off x="1130" y="2248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249" name="Group 334"/>
            <p:cNvGrpSpPr>
              <a:grpSpLocks/>
            </p:cNvGrpSpPr>
            <p:nvPr/>
          </p:nvGrpSpPr>
          <p:grpSpPr bwMode="auto">
            <a:xfrm>
              <a:off x="4165" y="2655"/>
              <a:ext cx="175" cy="195"/>
              <a:chOff x="1147" y="3888"/>
              <a:chExt cx="168" cy="144"/>
            </a:xfrm>
          </p:grpSpPr>
          <p:sp>
            <p:nvSpPr>
              <p:cNvPr id="47311" name="AutoShape 335"/>
              <p:cNvSpPr>
                <a:spLocks noChangeArrowheads="1"/>
              </p:cNvSpPr>
              <p:nvPr/>
            </p:nvSpPr>
            <p:spPr bwMode="auto">
              <a:xfrm rot="10800000">
                <a:off x="1147" y="3996"/>
                <a:ext cx="168" cy="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800 h 21600"/>
                  <a:gd name="T14" fmla="*/ 17100 w 21600"/>
                  <a:gd name="T15" fmla="*/ 174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2" name="Oval 336"/>
              <p:cNvSpPr>
                <a:spLocks noChangeArrowheads="1"/>
              </p:cNvSpPr>
              <p:nvPr/>
            </p:nvSpPr>
            <p:spPr bwMode="auto">
              <a:xfrm>
                <a:off x="1178" y="3888"/>
                <a:ext cx="107" cy="12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sp>
          <p:nvSpPr>
            <p:cNvPr id="47250" name="Line 337"/>
            <p:cNvSpPr>
              <a:spLocks noChangeShapeType="1"/>
            </p:cNvSpPr>
            <p:nvPr/>
          </p:nvSpPr>
          <p:spPr bwMode="auto">
            <a:xfrm>
              <a:off x="3839" y="2785"/>
              <a:ext cx="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1" name="Text Box 338"/>
            <p:cNvSpPr txBox="1">
              <a:spLocks noChangeArrowheads="1"/>
            </p:cNvSpPr>
            <p:nvPr/>
          </p:nvSpPr>
          <p:spPr bwMode="auto">
            <a:xfrm>
              <a:off x="677" y="815"/>
              <a:ext cx="50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/>
                <a:t>P-100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/>
                <a:t>Pump</a:t>
              </a:r>
            </a:p>
          </p:txBody>
        </p:sp>
        <p:sp>
          <p:nvSpPr>
            <p:cNvPr id="47252" name="Text Box 339"/>
            <p:cNvSpPr txBox="1">
              <a:spLocks noChangeArrowheads="1"/>
            </p:cNvSpPr>
            <p:nvPr/>
          </p:nvSpPr>
          <p:spPr bwMode="auto">
            <a:xfrm>
              <a:off x="5134" y="605"/>
              <a:ext cx="47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P-101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Pump</a:t>
              </a:r>
            </a:p>
          </p:txBody>
        </p:sp>
        <p:sp>
          <p:nvSpPr>
            <p:cNvPr id="47253" name="Line 340"/>
            <p:cNvSpPr>
              <a:spLocks noChangeShapeType="1"/>
            </p:cNvSpPr>
            <p:nvPr/>
          </p:nvSpPr>
          <p:spPr bwMode="auto">
            <a:xfrm>
              <a:off x="1451" y="2828"/>
              <a:ext cx="2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4" name="Line 341"/>
            <p:cNvSpPr>
              <a:spLocks noChangeShapeType="1"/>
            </p:cNvSpPr>
            <p:nvPr/>
          </p:nvSpPr>
          <p:spPr bwMode="auto">
            <a:xfrm flipV="1">
              <a:off x="1652" y="2071"/>
              <a:ext cx="0" cy="7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5" name="Line 342"/>
            <p:cNvSpPr>
              <a:spLocks noChangeShapeType="1"/>
            </p:cNvSpPr>
            <p:nvPr/>
          </p:nvSpPr>
          <p:spPr bwMode="auto">
            <a:xfrm flipV="1">
              <a:off x="1649" y="2067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256" name="Group 343"/>
            <p:cNvGrpSpPr>
              <a:grpSpLocks/>
            </p:cNvGrpSpPr>
            <p:nvPr/>
          </p:nvGrpSpPr>
          <p:grpSpPr bwMode="auto">
            <a:xfrm rot="16200000">
              <a:off x="3679" y="1625"/>
              <a:ext cx="187" cy="176"/>
              <a:chOff x="1874" y="2976"/>
              <a:chExt cx="138" cy="168"/>
            </a:xfrm>
          </p:grpSpPr>
          <p:sp>
            <p:nvSpPr>
              <p:cNvPr id="47308" name="AutoShape 344"/>
              <p:cNvSpPr>
                <a:spLocks noChangeArrowheads="1"/>
              </p:cNvSpPr>
              <p:nvPr/>
            </p:nvSpPr>
            <p:spPr bwMode="auto">
              <a:xfrm rot="5400000">
                <a:off x="1919" y="3051"/>
                <a:ext cx="48" cy="138"/>
              </a:xfrm>
              <a:prstGeom prst="flowChartCollat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09" name="AutoShape 345"/>
              <p:cNvSpPr>
                <a:spLocks noChangeArrowheads="1"/>
              </p:cNvSpPr>
              <p:nvPr/>
            </p:nvSpPr>
            <p:spPr bwMode="auto">
              <a:xfrm rot="-5400000">
                <a:off x="1920" y="2952"/>
                <a:ext cx="48" cy="96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10" name="Line 346"/>
              <p:cNvSpPr>
                <a:spLocks noChangeShapeType="1"/>
              </p:cNvSpPr>
              <p:nvPr/>
            </p:nvSpPr>
            <p:spPr bwMode="auto">
              <a:xfrm flipV="1">
                <a:off x="1946" y="3020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57" name="Line 347"/>
            <p:cNvSpPr>
              <a:spLocks noChangeShapeType="1"/>
            </p:cNvSpPr>
            <p:nvPr/>
          </p:nvSpPr>
          <p:spPr bwMode="auto">
            <a:xfrm>
              <a:off x="3839" y="1806"/>
              <a:ext cx="0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58" name="AutoShape 348"/>
            <p:cNvSpPr>
              <a:spLocks noChangeArrowheads="1"/>
            </p:cNvSpPr>
            <p:nvPr/>
          </p:nvSpPr>
          <p:spPr bwMode="auto">
            <a:xfrm rot="10800000">
              <a:off x="3813" y="1358"/>
              <a:ext cx="51" cy="188"/>
            </a:xfrm>
            <a:prstGeom prst="flowChartCollat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47259" name="Line 349"/>
            <p:cNvSpPr>
              <a:spLocks noChangeShapeType="1"/>
            </p:cNvSpPr>
            <p:nvPr/>
          </p:nvSpPr>
          <p:spPr bwMode="auto">
            <a:xfrm>
              <a:off x="3839" y="1546"/>
              <a:ext cx="0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260" name="Group 350"/>
            <p:cNvGrpSpPr>
              <a:grpSpLocks/>
            </p:cNvGrpSpPr>
            <p:nvPr/>
          </p:nvGrpSpPr>
          <p:grpSpPr bwMode="auto">
            <a:xfrm rot="5400000">
              <a:off x="3741" y="1944"/>
              <a:ext cx="196" cy="51"/>
              <a:chOff x="672" y="2208"/>
              <a:chExt cx="426" cy="192"/>
            </a:xfrm>
          </p:grpSpPr>
          <p:sp>
            <p:nvSpPr>
              <p:cNvPr id="47306" name="AutoShape 351"/>
              <p:cNvSpPr>
                <a:spLocks noChangeArrowheads="1"/>
              </p:cNvSpPr>
              <p:nvPr/>
            </p:nvSpPr>
            <p:spPr bwMode="auto">
              <a:xfrm rot="5400000">
                <a:off x="789" y="2091"/>
                <a:ext cx="192" cy="426"/>
              </a:xfrm>
              <a:prstGeom prst="flowChartCollat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07" name="AutoShape 352"/>
              <p:cNvSpPr>
                <a:spLocks noChangeArrowheads="1"/>
              </p:cNvSpPr>
              <p:nvPr/>
            </p:nvSpPr>
            <p:spPr bwMode="auto">
              <a:xfrm>
                <a:off x="846" y="2256"/>
                <a:ext cx="96" cy="96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sp>
          <p:nvSpPr>
            <p:cNvPr id="47261" name="Line 353"/>
            <p:cNvSpPr>
              <a:spLocks noChangeShapeType="1"/>
            </p:cNvSpPr>
            <p:nvPr/>
          </p:nvSpPr>
          <p:spPr bwMode="auto">
            <a:xfrm>
              <a:off x="3839" y="2068"/>
              <a:ext cx="0" cy="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262" name="Group 354"/>
            <p:cNvGrpSpPr>
              <a:grpSpLocks/>
            </p:cNvGrpSpPr>
            <p:nvPr/>
          </p:nvGrpSpPr>
          <p:grpSpPr bwMode="auto">
            <a:xfrm rot="5400000">
              <a:off x="3891" y="1704"/>
              <a:ext cx="196" cy="50"/>
              <a:chOff x="672" y="2208"/>
              <a:chExt cx="426" cy="192"/>
            </a:xfrm>
          </p:grpSpPr>
          <p:sp>
            <p:nvSpPr>
              <p:cNvPr id="47304" name="AutoShape 355"/>
              <p:cNvSpPr>
                <a:spLocks noChangeArrowheads="1"/>
              </p:cNvSpPr>
              <p:nvPr/>
            </p:nvSpPr>
            <p:spPr bwMode="auto">
              <a:xfrm rot="5400000">
                <a:off x="789" y="2091"/>
                <a:ext cx="192" cy="426"/>
              </a:xfrm>
              <a:prstGeom prst="flowChartCollat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  <p:sp>
            <p:nvSpPr>
              <p:cNvPr id="47305" name="AutoShape 356"/>
              <p:cNvSpPr>
                <a:spLocks noChangeArrowheads="1"/>
              </p:cNvSpPr>
              <p:nvPr/>
            </p:nvSpPr>
            <p:spPr bwMode="auto">
              <a:xfrm>
                <a:off x="846" y="2256"/>
                <a:ext cx="96" cy="96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MY" altLang="en-US" sz="1800"/>
              </a:p>
            </p:txBody>
          </p:sp>
        </p:grpSp>
        <p:sp>
          <p:nvSpPr>
            <p:cNvPr id="47263" name="Line 357"/>
            <p:cNvSpPr>
              <a:spLocks noChangeShapeType="1"/>
            </p:cNvSpPr>
            <p:nvPr/>
          </p:nvSpPr>
          <p:spPr bwMode="auto">
            <a:xfrm>
              <a:off x="3839" y="1244"/>
              <a:ext cx="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4" name="Line 358"/>
            <p:cNvSpPr>
              <a:spLocks noChangeShapeType="1"/>
            </p:cNvSpPr>
            <p:nvPr/>
          </p:nvSpPr>
          <p:spPr bwMode="auto">
            <a:xfrm>
              <a:off x="3989" y="1244"/>
              <a:ext cx="0" cy="3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5" name="Line 359"/>
            <p:cNvSpPr>
              <a:spLocks noChangeShapeType="1"/>
            </p:cNvSpPr>
            <p:nvPr/>
          </p:nvSpPr>
          <p:spPr bwMode="auto">
            <a:xfrm>
              <a:off x="3989" y="1823"/>
              <a:ext cx="0" cy="3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6" name="Line 360"/>
            <p:cNvSpPr>
              <a:spLocks noChangeShapeType="1"/>
            </p:cNvSpPr>
            <p:nvPr/>
          </p:nvSpPr>
          <p:spPr bwMode="auto">
            <a:xfrm flipH="1">
              <a:off x="3839" y="2198"/>
              <a:ext cx="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267" name="Group 361"/>
            <p:cNvGrpSpPr>
              <a:grpSpLocks/>
            </p:cNvGrpSpPr>
            <p:nvPr/>
          </p:nvGrpSpPr>
          <p:grpSpPr bwMode="auto">
            <a:xfrm rot="5400000">
              <a:off x="3741" y="2400"/>
              <a:ext cx="196" cy="51"/>
              <a:chOff x="3744" y="3120"/>
              <a:chExt cx="432" cy="192"/>
            </a:xfrm>
          </p:grpSpPr>
          <p:sp>
            <p:nvSpPr>
              <p:cNvPr id="47301" name="Line 362"/>
              <p:cNvSpPr>
                <a:spLocks noChangeShapeType="1"/>
              </p:cNvSpPr>
              <p:nvPr/>
            </p:nvSpPr>
            <p:spPr bwMode="auto">
              <a:xfrm>
                <a:off x="3744" y="312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2" name="Line 363"/>
              <p:cNvSpPr>
                <a:spLocks noChangeShapeType="1"/>
              </p:cNvSpPr>
              <p:nvPr/>
            </p:nvSpPr>
            <p:spPr bwMode="auto">
              <a:xfrm>
                <a:off x="4176" y="312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3" name="Line 364"/>
              <p:cNvSpPr>
                <a:spLocks noChangeShapeType="1"/>
              </p:cNvSpPr>
              <p:nvPr/>
            </p:nvSpPr>
            <p:spPr bwMode="auto">
              <a:xfrm>
                <a:off x="3744" y="3120"/>
                <a:ext cx="43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68" name="Line 365"/>
            <p:cNvSpPr>
              <a:spLocks noChangeShapeType="1"/>
            </p:cNvSpPr>
            <p:nvPr/>
          </p:nvSpPr>
          <p:spPr bwMode="auto">
            <a:xfrm>
              <a:off x="3839" y="2524"/>
              <a:ext cx="0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69" name="AutoShape 366"/>
            <p:cNvSpPr>
              <a:spLocks noChangeArrowheads="1"/>
            </p:cNvSpPr>
            <p:nvPr/>
          </p:nvSpPr>
          <p:spPr bwMode="auto">
            <a:xfrm>
              <a:off x="360" y="2060"/>
              <a:ext cx="189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47270" name="Line 367"/>
            <p:cNvSpPr>
              <a:spLocks noChangeShapeType="1"/>
            </p:cNvSpPr>
            <p:nvPr/>
          </p:nvSpPr>
          <p:spPr bwMode="auto">
            <a:xfrm>
              <a:off x="5180" y="2697"/>
              <a:ext cx="4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1" name="Line 368"/>
            <p:cNvSpPr>
              <a:spLocks noChangeShapeType="1"/>
            </p:cNvSpPr>
            <p:nvPr/>
          </p:nvSpPr>
          <p:spPr bwMode="auto">
            <a:xfrm flipV="1">
              <a:off x="1304" y="2576"/>
              <a:ext cx="0" cy="3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2" name="Line 369"/>
            <p:cNvSpPr>
              <a:spLocks noChangeShapeType="1"/>
            </p:cNvSpPr>
            <p:nvPr/>
          </p:nvSpPr>
          <p:spPr bwMode="auto">
            <a:xfrm flipH="1">
              <a:off x="1133" y="2576"/>
              <a:ext cx="1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3" name="AutoShape 370"/>
            <p:cNvSpPr>
              <a:spLocks noChangeArrowheads="1"/>
            </p:cNvSpPr>
            <p:nvPr/>
          </p:nvSpPr>
          <p:spPr bwMode="auto">
            <a:xfrm>
              <a:off x="1204" y="2618"/>
              <a:ext cx="189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7274" name="Line 371"/>
            <p:cNvSpPr>
              <a:spLocks noChangeShapeType="1"/>
            </p:cNvSpPr>
            <p:nvPr/>
          </p:nvSpPr>
          <p:spPr bwMode="auto">
            <a:xfrm>
              <a:off x="1398" y="2249"/>
              <a:ext cx="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75" name="AutoShape 372"/>
            <p:cNvSpPr>
              <a:spLocks noChangeArrowheads="1"/>
            </p:cNvSpPr>
            <p:nvPr/>
          </p:nvSpPr>
          <p:spPr bwMode="auto">
            <a:xfrm>
              <a:off x="1558" y="2534"/>
              <a:ext cx="189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47276" name="AutoShape 373"/>
            <p:cNvSpPr>
              <a:spLocks noChangeArrowheads="1"/>
            </p:cNvSpPr>
            <p:nvPr/>
          </p:nvSpPr>
          <p:spPr bwMode="auto">
            <a:xfrm>
              <a:off x="1431" y="2165"/>
              <a:ext cx="189" cy="169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47277" name="AutoShape 374"/>
            <p:cNvSpPr>
              <a:spLocks noChangeArrowheads="1"/>
            </p:cNvSpPr>
            <p:nvPr/>
          </p:nvSpPr>
          <p:spPr bwMode="auto">
            <a:xfrm>
              <a:off x="2407" y="1986"/>
              <a:ext cx="189" cy="169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47278" name="AutoShape 375"/>
            <p:cNvSpPr>
              <a:spLocks noChangeArrowheads="1"/>
            </p:cNvSpPr>
            <p:nvPr/>
          </p:nvSpPr>
          <p:spPr bwMode="auto">
            <a:xfrm>
              <a:off x="2747" y="1239"/>
              <a:ext cx="188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47279" name="AutoShape 376"/>
            <p:cNvSpPr>
              <a:spLocks noChangeArrowheads="1"/>
            </p:cNvSpPr>
            <p:nvPr/>
          </p:nvSpPr>
          <p:spPr bwMode="auto">
            <a:xfrm>
              <a:off x="3021" y="2765"/>
              <a:ext cx="189" cy="169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47280" name="AutoShape 377"/>
            <p:cNvSpPr>
              <a:spLocks noChangeArrowheads="1"/>
            </p:cNvSpPr>
            <p:nvPr/>
          </p:nvSpPr>
          <p:spPr bwMode="auto">
            <a:xfrm>
              <a:off x="3744" y="2576"/>
              <a:ext cx="188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47281" name="Line 378"/>
            <p:cNvSpPr>
              <a:spLocks noChangeShapeType="1"/>
            </p:cNvSpPr>
            <p:nvPr/>
          </p:nvSpPr>
          <p:spPr bwMode="auto">
            <a:xfrm>
              <a:off x="4106" y="2341"/>
              <a:ext cx="5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2" name="AutoShape 379"/>
            <p:cNvSpPr>
              <a:spLocks noChangeArrowheads="1"/>
            </p:cNvSpPr>
            <p:nvPr/>
          </p:nvSpPr>
          <p:spPr bwMode="auto">
            <a:xfrm>
              <a:off x="4390" y="2257"/>
              <a:ext cx="188" cy="169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47283" name="AutoShape 380"/>
            <p:cNvSpPr>
              <a:spLocks noChangeArrowheads="1"/>
            </p:cNvSpPr>
            <p:nvPr/>
          </p:nvSpPr>
          <p:spPr bwMode="auto">
            <a:xfrm>
              <a:off x="5266" y="2610"/>
              <a:ext cx="189" cy="168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10</a:t>
              </a:r>
            </a:p>
          </p:txBody>
        </p:sp>
        <p:sp>
          <p:nvSpPr>
            <p:cNvPr id="47284" name="Line 381"/>
            <p:cNvSpPr>
              <a:spLocks noChangeShapeType="1"/>
            </p:cNvSpPr>
            <p:nvPr/>
          </p:nvSpPr>
          <p:spPr bwMode="auto">
            <a:xfrm>
              <a:off x="3640" y="2263"/>
              <a:ext cx="1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5" name="Line 382"/>
            <p:cNvSpPr>
              <a:spLocks noChangeShapeType="1"/>
            </p:cNvSpPr>
            <p:nvPr/>
          </p:nvSpPr>
          <p:spPr bwMode="auto">
            <a:xfrm flipV="1">
              <a:off x="4614" y="2123"/>
              <a:ext cx="0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6" name="Line 383"/>
            <p:cNvSpPr>
              <a:spLocks noChangeShapeType="1"/>
            </p:cNvSpPr>
            <p:nvPr/>
          </p:nvSpPr>
          <p:spPr bwMode="auto">
            <a:xfrm flipH="1">
              <a:off x="1652" y="2760"/>
              <a:ext cx="1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7" name="Line 384"/>
            <p:cNvSpPr>
              <a:spLocks noChangeShapeType="1"/>
            </p:cNvSpPr>
            <p:nvPr/>
          </p:nvSpPr>
          <p:spPr bwMode="auto">
            <a:xfrm>
              <a:off x="1115" y="2886"/>
              <a:ext cx="1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8" name="Line 385"/>
            <p:cNvSpPr>
              <a:spLocks noChangeShapeType="1"/>
            </p:cNvSpPr>
            <p:nvPr/>
          </p:nvSpPr>
          <p:spPr bwMode="auto">
            <a:xfrm>
              <a:off x="567" y="1939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89" name="Text Box 518"/>
            <p:cNvSpPr txBox="1">
              <a:spLocks noChangeArrowheads="1"/>
            </p:cNvSpPr>
            <p:nvPr/>
          </p:nvSpPr>
          <p:spPr bwMode="auto">
            <a:xfrm>
              <a:off x="1689" y="2102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V-101</a:t>
              </a:r>
            </a:p>
          </p:txBody>
        </p:sp>
        <p:sp>
          <p:nvSpPr>
            <p:cNvPr id="47290" name="Text Box 519"/>
            <p:cNvSpPr txBox="1">
              <a:spLocks noChangeArrowheads="1"/>
            </p:cNvSpPr>
            <p:nvPr/>
          </p:nvSpPr>
          <p:spPr bwMode="auto">
            <a:xfrm>
              <a:off x="2091" y="2102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V-102</a:t>
              </a:r>
            </a:p>
          </p:txBody>
        </p:sp>
        <p:sp>
          <p:nvSpPr>
            <p:cNvPr id="47291" name="Text Box 520"/>
            <p:cNvSpPr txBox="1">
              <a:spLocks noChangeArrowheads="1"/>
            </p:cNvSpPr>
            <p:nvPr/>
          </p:nvSpPr>
          <p:spPr bwMode="auto">
            <a:xfrm>
              <a:off x="1824" y="2342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V-103</a:t>
              </a:r>
            </a:p>
          </p:txBody>
        </p:sp>
        <p:sp>
          <p:nvSpPr>
            <p:cNvPr id="47292" name="Text Box 521"/>
            <p:cNvSpPr txBox="1">
              <a:spLocks noChangeArrowheads="1"/>
            </p:cNvSpPr>
            <p:nvPr/>
          </p:nvSpPr>
          <p:spPr bwMode="auto">
            <a:xfrm>
              <a:off x="1851" y="1746"/>
              <a:ext cx="4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CV-100</a:t>
              </a:r>
            </a:p>
          </p:txBody>
        </p:sp>
        <p:sp>
          <p:nvSpPr>
            <p:cNvPr id="47293" name="Text Box 522"/>
            <p:cNvSpPr txBox="1">
              <a:spLocks noChangeArrowheads="1"/>
            </p:cNvSpPr>
            <p:nvPr/>
          </p:nvSpPr>
          <p:spPr bwMode="auto">
            <a:xfrm>
              <a:off x="1164" y="2256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V-100</a:t>
              </a:r>
            </a:p>
          </p:txBody>
        </p:sp>
        <p:sp>
          <p:nvSpPr>
            <p:cNvPr id="47294" name="Text Box 523"/>
            <p:cNvSpPr txBox="1">
              <a:spLocks noChangeArrowheads="1"/>
            </p:cNvSpPr>
            <p:nvPr/>
          </p:nvSpPr>
          <p:spPr bwMode="auto">
            <a:xfrm>
              <a:off x="3537" y="1377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V-104</a:t>
              </a:r>
            </a:p>
          </p:txBody>
        </p:sp>
        <p:sp>
          <p:nvSpPr>
            <p:cNvPr id="47295" name="Text Box 524"/>
            <p:cNvSpPr txBox="1">
              <a:spLocks noChangeArrowheads="1"/>
            </p:cNvSpPr>
            <p:nvPr/>
          </p:nvSpPr>
          <p:spPr bwMode="auto">
            <a:xfrm>
              <a:off x="3534" y="1902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V-105</a:t>
              </a:r>
            </a:p>
          </p:txBody>
        </p:sp>
        <p:sp>
          <p:nvSpPr>
            <p:cNvPr id="47296" name="Text Box 525"/>
            <p:cNvSpPr txBox="1">
              <a:spLocks noChangeArrowheads="1"/>
            </p:cNvSpPr>
            <p:nvPr/>
          </p:nvSpPr>
          <p:spPr bwMode="auto">
            <a:xfrm>
              <a:off x="3975" y="1643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V-106</a:t>
              </a:r>
            </a:p>
          </p:txBody>
        </p:sp>
        <p:sp>
          <p:nvSpPr>
            <p:cNvPr id="47297" name="Text Box 526"/>
            <p:cNvSpPr txBox="1">
              <a:spLocks noChangeArrowheads="1"/>
            </p:cNvSpPr>
            <p:nvPr/>
          </p:nvSpPr>
          <p:spPr bwMode="auto">
            <a:xfrm>
              <a:off x="3540" y="2351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V-107</a:t>
              </a:r>
            </a:p>
          </p:txBody>
        </p:sp>
        <p:sp>
          <p:nvSpPr>
            <p:cNvPr id="47298" name="Text Box 527"/>
            <p:cNvSpPr txBox="1">
              <a:spLocks noChangeArrowheads="1"/>
            </p:cNvSpPr>
            <p:nvPr/>
          </p:nvSpPr>
          <p:spPr bwMode="auto">
            <a:xfrm>
              <a:off x="3468" y="1757"/>
              <a:ext cx="4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CV-101</a:t>
              </a:r>
            </a:p>
          </p:txBody>
        </p:sp>
        <p:sp>
          <p:nvSpPr>
            <p:cNvPr id="47299" name="Text Box 528"/>
            <p:cNvSpPr txBox="1">
              <a:spLocks noChangeArrowheads="1"/>
            </p:cNvSpPr>
            <p:nvPr/>
          </p:nvSpPr>
          <p:spPr bwMode="auto">
            <a:xfrm>
              <a:off x="1286" y="3002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P-100</a:t>
              </a:r>
            </a:p>
          </p:txBody>
        </p:sp>
        <p:sp>
          <p:nvSpPr>
            <p:cNvPr id="47300" name="Text Box 529"/>
            <p:cNvSpPr txBox="1">
              <a:spLocks noChangeArrowheads="1"/>
            </p:cNvSpPr>
            <p:nvPr/>
          </p:nvSpPr>
          <p:spPr bwMode="auto">
            <a:xfrm>
              <a:off x="4100" y="2838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 b="1"/>
                <a:t>P-101</a:t>
              </a:r>
            </a:p>
          </p:txBody>
        </p:sp>
      </p:grpSp>
      <p:sp>
        <p:nvSpPr>
          <p:cNvPr id="155" name="TextBox 4"/>
          <p:cNvSpPr txBox="1"/>
          <p:nvPr/>
        </p:nvSpPr>
        <p:spPr>
          <a:xfrm>
            <a:off x="312814" y="114527"/>
            <a:ext cx="475479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Flow  Diagram  PFD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2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923276"/>
            <a:ext cx="8280400" cy="57308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74321" y="0"/>
            <a:ext cx="626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Piping &amp; Instrumentation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 PID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20484" y="6356350"/>
            <a:ext cx="533315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7</a:t>
            </a:fld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7536590" y="1449136"/>
            <a:ext cx="4081444" cy="4319888"/>
            <a:chOff x="8156023" y="1410648"/>
            <a:chExt cx="4081444" cy="43198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130485" y="2032944"/>
              <a:ext cx="0" cy="10577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57785" y="1996959"/>
              <a:ext cx="0" cy="10875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9151317" y="3084548"/>
              <a:ext cx="992078" cy="61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9164255" y="2210230"/>
              <a:ext cx="953321" cy="47926"/>
            </a:xfrm>
            <a:custGeom>
              <a:avLst/>
              <a:gdLst>
                <a:gd name="connsiteX0" fmla="*/ 0 w 1258606"/>
                <a:gd name="connsiteY0" fmla="*/ 125260 h 160072"/>
                <a:gd name="connsiteX1" fmla="*/ 100208 w 1258606"/>
                <a:gd name="connsiteY1" fmla="*/ 0 h 160072"/>
                <a:gd name="connsiteX2" fmla="*/ 187890 w 1258606"/>
                <a:gd name="connsiteY2" fmla="*/ 125260 h 160072"/>
                <a:gd name="connsiteX3" fmla="*/ 338203 w 1258606"/>
                <a:gd name="connsiteY3" fmla="*/ 25052 h 160072"/>
                <a:gd name="connsiteX4" fmla="*/ 425885 w 1258606"/>
                <a:gd name="connsiteY4" fmla="*/ 87682 h 160072"/>
                <a:gd name="connsiteX5" fmla="*/ 425885 w 1258606"/>
                <a:gd name="connsiteY5" fmla="*/ 125260 h 160072"/>
                <a:gd name="connsiteX6" fmla="*/ 588723 w 1258606"/>
                <a:gd name="connsiteY6" fmla="*/ 25052 h 160072"/>
                <a:gd name="connsiteX7" fmla="*/ 713983 w 1258606"/>
                <a:gd name="connsiteY7" fmla="*/ 137786 h 160072"/>
                <a:gd name="connsiteX8" fmla="*/ 864296 w 1258606"/>
                <a:gd name="connsiteY8" fmla="*/ 37578 h 160072"/>
                <a:gd name="connsiteX9" fmla="*/ 989556 w 1258606"/>
                <a:gd name="connsiteY9" fmla="*/ 150312 h 160072"/>
                <a:gd name="connsiteX10" fmla="*/ 1127342 w 1258606"/>
                <a:gd name="connsiteY10" fmla="*/ 25052 h 160072"/>
                <a:gd name="connsiteX11" fmla="*/ 1252603 w 1258606"/>
                <a:gd name="connsiteY11" fmla="*/ 150312 h 160072"/>
                <a:gd name="connsiteX12" fmla="*/ 1240076 w 1258606"/>
                <a:gd name="connsiteY12" fmla="*/ 150312 h 160072"/>
                <a:gd name="connsiteX13" fmla="*/ 1252603 w 1258606"/>
                <a:gd name="connsiteY13" fmla="*/ 137786 h 16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8606" h="160072">
                  <a:moveTo>
                    <a:pt x="0" y="125260"/>
                  </a:moveTo>
                  <a:cubicBezTo>
                    <a:pt x="34446" y="62630"/>
                    <a:pt x="68893" y="0"/>
                    <a:pt x="100208" y="0"/>
                  </a:cubicBezTo>
                  <a:cubicBezTo>
                    <a:pt x="131523" y="0"/>
                    <a:pt x="148224" y="121085"/>
                    <a:pt x="187890" y="125260"/>
                  </a:cubicBezTo>
                  <a:cubicBezTo>
                    <a:pt x="227556" y="129435"/>
                    <a:pt x="298537" y="31315"/>
                    <a:pt x="338203" y="25052"/>
                  </a:cubicBezTo>
                  <a:cubicBezTo>
                    <a:pt x="377869" y="18789"/>
                    <a:pt x="411271" y="70981"/>
                    <a:pt x="425885" y="87682"/>
                  </a:cubicBezTo>
                  <a:cubicBezTo>
                    <a:pt x="440499" y="104383"/>
                    <a:pt x="398745" y="135698"/>
                    <a:pt x="425885" y="125260"/>
                  </a:cubicBezTo>
                  <a:cubicBezTo>
                    <a:pt x="453025" y="114822"/>
                    <a:pt x="540707" y="22964"/>
                    <a:pt x="588723" y="25052"/>
                  </a:cubicBezTo>
                  <a:cubicBezTo>
                    <a:pt x="636739" y="27140"/>
                    <a:pt x="668054" y="135698"/>
                    <a:pt x="713983" y="137786"/>
                  </a:cubicBezTo>
                  <a:cubicBezTo>
                    <a:pt x="759912" y="139874"/>
                    <a:pt x="818367" y="35490"/>
                    <a:pt x="864296" y="37578"/>
                  </a:cubicBezTo>
                  <a:cubicBezTo>
                    <a:pt x="910225" y="39666"/>
                    <a:pt x="945715" y="152400"/>
                    <a:pt x="989556" y="150312"/>
                  </a:cubicBezTo>
                  <a:cubicBezTo>
                    <a:pt x="1033397" y="148224"/>
                    <a:pt x="1083501" y="25052"/>
                    <a:pt x="1127342" y="25052"/>
                  </a:cubicBezTo>
                  <a:cubicBezTo>
                    <a:pt x="1171183" y="25052"/>
                    <a:pt x="1252603" y="150312"/>
                    <a:pt x="1252603" y="150312"/>
                  </a:cubicBezTo>
                  <a:cubicBezTo>
                    <a:pt x="1271392" y="171189"/>
                    <a:pt x="1240076" y="152400"/>
                    <a:pt x="1240076" y="150312"/>
                  </a:cubicBezTo>
                  <a:cubicBezTo>
                    <a:pt x="1240076" y="148224"/>
                    <a:pt x="1246339" y="143005"/>
                    <a:pt x="1252603" y="137786"/>
                  </a:cubicBezTo>
                </a:path>
              </a:pathLst>
            </a:cu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9245754" y="270937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346655" y="261455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209976" y="2333798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205720" y="2547079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852909" y="2333798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473063" y="267206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560098" y="274926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245754" y="246687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838034" y="2438331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 rot="1554962">
              <a:off x="9708859" y="1647247"/>
              <a:ext cx="371264" cy="984832"/>
              <a:chOff x="1505211" y="1252603"/>
              <a:chExt cx="599162" cy="1440493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799573" y="2557396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505211" y="2557397"/>
                <a:ext cx="304800" cy="13569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>
                <a:off x="1820449" y="1252603"/>
                <a:ext cx="0" cy="137264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8608854" y="2171104"/>
              <a:ext cx="680437" cy="513567"/>
              <a:chOff x="864296" y="1352811"/>
              <a:chExt cx="1098115" cy="513567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864296" y="1352811"/>
                <a:ext cx="10981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962411" y="1352811"/>
                <a:ext cx="0" cy="51356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9361327" y="2851300"/>
              <a:ext cx="616461" cy="124387"/>
              <a:chOff x="1505211" y="2016145"/>
              <a:chExt cx="1257842" cy="138332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1505211" y="2028096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oup 68"/>
              <p:cNvGrpSpPr/>
              <p:nvPr/>
            </p:nvGrpSpPr>
            <p:grpSpPr>
              <a:xfrm>
                <a:off x="2135707" y="2016145"/>
                <a:ext cx="627346" cy="126381"/>
                <a:chOff x="1505211" y="2028096"/>
                <a:chExt cx="627346" cy="126381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1505211" y="2040047"/>
                  <a:ext cx="315238" cy="114430"/>
                  <a:chOff x="1505211" y="2040047"/>
                  <a:chExt cx="315238" cy="114430"/>
                </a:xfrm>
              </p:grpSpPr>
              <p:cxnSp>
                <p:nvCxnSpPr>
                  <p:cNvPr id="73" name="Straight Connector 72"/>
                  <p:cNvCxnSpPr/>
                  <p:nvPr/>
                </p:nvCxnSpPr>
                <p:spPr>
                  <a:xfrm flipV="1">
                    <a:off x="1505211" y="2040047"/>
                    <a:ext cx="16283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flipH="1" flipV="1">
                    <a:off x="1670551" y="2040047"/>
                    <a:ext cx="149898" cy="11443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1820092" y="2040047"/>
                  <a:ext cx="16283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 flipV="1">
                  <a:off x="1982659" y="2028096"/>
                  <a:ext cx="149898" cy="1144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" name="Straight Connector 23"/>
            <p:cNvCxnSpPr/>
            <p:nvPr/>
          </p:nvCxnSpPr>
          <p:spPr>
            <a:xfrm>
              <a:off x="9383450" y="2785016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541989" y="2318440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390342" y="2417974"/>
              <a:ext cx="20180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65" idx="0"/>
            </p:cNvCxnSpPr>
            <p:nvPr/>
          </p:nvCxnSpPr>
          <p:spPr>
            <a:xfrm>
              <a:off x="9329631" y="2978746"/>
              <a:ext cx="0" cy="130116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984476" y="2948478"/>
              <a:ext cx="0" cy="695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5"/>
            <p:cNvSpPr txBox="1"/>
            <p:nvPr/>
          </p:nvSpPr>
          <p:spPr>
            <a:xfrm>
              <a:off x="8156023" y="1410648"/>
              <a:ext cx="400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GB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26"/>
            <p:cNvSpPr txBox="1"/>
            <p:nvPr/>
          </p:nvSpPr>
          <p:spPr>
            <a:xfrm>
              <a:off x="8786653" y="5391982"/>
              <a:ext cx="9893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Steam in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27"/>
            <p:cNvSpPr txBox="1"/>
            <p:nvPr/>
          </p:nvSpPr>
          <p:spPr>
            <a:xfrm>
              <a:off x="11155528" y="2584588"/>
              <a:ext cx="409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  <a:p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6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3" name="TextBox 28"/>
            <p:cNvSpPr txBox="1"/>
            <p:nvPr/>
          </p:nvSpPr>
          <p:spPr>
            <a:xfrm>
              <a:off x="9813602" y="2406886"/>
              <a:ext cx="318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ight Arrow 33"/>
            <p:cNvSpPr/>
            <p:nvPr/>
          </p:nvSpPr>
          <p:spPr>
            <a:xfrm rot="16200000">
              <a:off x="9358364" y="3415301"/>
              <a:ext cx="566080" cy="6692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35" name="TextBox 30"/>
            <p:cNvSpPr txBox="1"/>
            <p:nvPr/>
          </p:nvSpPr>
          <p:spPr>
            <a:xfrm>
              <a:off x="9497629" y="3710600"/>
              <a:ext cx="245651" cy="18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10054711" y="2788027"/>
              <a:ext cx="10536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 rot="16200000">
              <a:off x="9272420" y="4284949"/>
              <a:ext cx="366974" cy="356908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5" name="Flowchart: Collate 64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lowchart: Delay 65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67" name="Straight Connector 66"/>
              <p:cNvCxnSpPr>
                <a:stCxn id="65" idx="1"/>
                <a:endCxn id="66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flipV="1">
              <a:off x="10026514" y="5577092"/>
              <a:ext cx="85313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41"/>
            <p:cNvSpPr txBox="1"/>
            <p:nvPr/>
          </p:nvSpPr>
          <p:spPr>
            <a:xfrm>
              <a:off x="8202524" y="2601029"/>
              <a:ext cx="763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9958993" y="4847787"/>
              <a:ext cx="135041" cy="150152"/>
              <a:chOff x="1446281" y="3464685"/>
              <a:chExt cx="209086" cy="144476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9938935" y="5152320"/>
              <a:ext cx="135041" cy="150152"/>
              <a:chOff x="1446281" y="3464685"/>
              <a:chExt cx="209086" cy="144476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10481012" y="5485605"/>
              <a:ext cx="135041" cy="150152"/>
              <a:chOff x="1446281" y="3464685"/>
              <a:chExt cx="209086" cy="144476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10831276" y="5302472"/>
              <a:ext cx="135041" cy="150152"/>
              <a:chOff x="1446281" y="3464685"/>
              <a:chExt cx="209086" cy="144476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10820485" y="2785016"/>
              <a:ext cx="0" cy="914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8811756" y="2497691"/>
              <a:ext cx="293839" cy="985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9352784" y="4646889"/>
              <a:ext cx="0" cy="6491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10551973" y="3654361"/>
              <a:ext cx="603555" cy="506497"/>
              <a:chOff x="8279430" y="3069172"/>
              <a:chExt cx="603555" cy="506497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6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 </a:t>
                </a:r>
                <a:r>
                  <a:rPr lang="en-US" dirty="0" err="1" smtClean="0"/>
                  <a:t>T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0630285" y="4578413"/>
              <a:ext cx="603555" cy="506497"/>
              <a:chOff x="8279430" y="3069172"/>
              <a:chExt cx="603555" cy="506497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4" name="TextBox 95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Tc</a:t>
                </a:r>
                <a:endParaRPr lang="en-US" dirty="0"/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>
              <a:off x="10849574" y="4190177"/>
              <a:ext cx="0" cy="36576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0879650" y="5095673"/>
              <a:ext cx="0" cy="4814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11167309" y="4805815"/>
              <a:ext cx="5652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26"/>
            <p:cNvSpPr txBox="1"/>
            <p:nvPr/>
          </p:nvSpPr>
          <p:spPr>
            <a:xfrm>
              <a:off x="11087141" y="5027190"/>
              <a:ext cx="115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10039836" y="4463401"/>
              <a:ext cx="0" cy="10972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9660999" y="4463401"/>
              <a:ext cx="411853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6" name="Group 95"/>
            <p:cNvGrpSpPr/>
            <p:nvPr/>
          </p:nvGrpSpPr>
          <p:grpSpPr>
            <a:xfrm>
              <a:off x="10146652" y="5519970"/>
              <a:ext cx="135041" cy="150152"/>
              <a:chOff x="1446281" y="3464685"/>
              <a:chExt cx="209086" cy="144476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9758712" y="4385833"/>
              <a:ext cx="135041" cy="150152"/>
              <a:chOff x="1446281" y="3464685"/>
              <a:chExt cx="209086" cy="144476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9" name="Rectangle 188"/>
          <p:cNvSpPr/>
          <p:nvPr/>
        </p:nvSpPr>
        <p:spPr>
          <a:xfrm>
            <a:off x="580546" y="312920"/>
            <a:ext cx="355892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152525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Basic Control Loop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545" y="1093164"/>
            <a:ext cx="6070977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continuous stirred tank heater CSTH which shown below. We wish to maintain the outlet stream at a certain temperature value To. The system contains the control loop which consists of the following elements: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Temperature measuring element.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Temperature transmitter.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Temperature controller.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Control valve.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193" y="530941"/>
            <a:ext cx="10999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 , the basic loop consists of the following element that shown in Figure below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895600" y="1464678"/>
            <a:ext cx="7413838" cy="4419600"/>
            <a:chOff x="2895600" y="1464678"/>
            <a:chExt cx="7413838" cy="44196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964025" y="2836278"/>
              <a:ext cx="2483963" cy="228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576929" y="1464678"/>
              <a:ext cx="1541218" cy="441960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Process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328312" y="2171814"/>
              <a:ext cx="1681329" cy="530352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Sensing Element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328312" y="3055734"/>
              <a:ext cx="1681329" cy="79552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Measuring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Element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6328312" y="4204830"/>
              <a:ext cx="1681329" cy="79552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Transmit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Element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506873" y="5353926"/>
              <a:ext cx="1681329" cy="530352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Control Element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035711" y="3055734"/>
              <a:ext cx="1681329" cy="795528"/>
            </a:xfrm>
            <a:prstGeom prst="rect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Final Control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Element</a:t>
              </a:r>
            </a:p>
          </p:txBody>
        </p:sp>
        <p:cxnSp>
          <p:nvCxnSpPr>
            <p:cNvPr id="15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7168977" y="2702166"/>
              <a:ext cx="0" cy="353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>
              <a:off x="7168977" y="3851262"/>
              <a:ext cx="0" cy="353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12" idx="2"/>
              <a:endCxn id="13" idx="3"/>
            </p:cNvCxnSpPr>
            <p:nvPr/>
          </p:nvCxnSpPr>
          <p:spPr bwMode="auto">
            <a:xfrm rot="5400000">
              <a:off x="6369217" y="4819343"/>
              <a:ext cx="618744" cy="98077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13" idx="1"/>
              <a:endCxn id="14" idx="2"/>
            </p:cNvCxnSpPr>
            <p:nvPr/>
          </p:nvCxnSpPr>
          <p:spPr bwMode="auto">
            <a:xfrm rot="10800000">
              <a:off x="3876375" y="3851262"/>
              <a:ext cx="630498" cy="17678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6118146" y="1641462"/>
              <a:ext cx="3657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7168977" y="1641462"/>
              <a:ext cx="0" cy="530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2895600" y="1641462"/>
              <a:ext cx="168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876375" y="1641462"/>
              <a:ext cx="0" cy="1414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68"/>
            <p:cNvSpPr txBox="1">
              <a:spLocks noChangeArrowheads="1"/>
            </p:cNvSpPr>
            <p:nvPr/>
          </p:nvSpPr>
          <p:spPr bwMode="auto">
            <a:xfrm>
              <a:off x="8886334" y="3445878"/>
              <a:ext cx="1423104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 </a:t>
              </a:r>
              <a:r>
                <a:rPr lang="en-US" altLang="en-US" sz="1800" dirty="0"/>
                <a:t>Transmitter</a:t>
              </a:r>
            </a:p>
          </p:txBody>
        </p:sp>
        <p:sp>
          <p:nvSpPr>
            <p:cNvPr id="8" name="AutoShape 69"/>
            <p:cNvSpPr>
              <a:spLocks/>
            </p:cNvSpPr>
            <p:nvPr/>
          </p:nvSpPr>
          <p:spPr bwMode="auto">
            <a:xfrm>
              <a:off x="8740219" y="2836278"/>
              <a:ext cx="146115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MY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4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68416" y="6356350"/>
            <a:ext cx="385383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9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50112" y="685206"/>
            <a:ext cx="8718989" cy="5500151"/>
            <a:chOff x="1486081" y="651387"/>
            <a:chExt cx="8718989" cy="5500151"/>
          </a:xfrm>
        </p:grpSpPr>
        <p:grpSp>
          <p:nvGrpSpPr>
            <p:cNvPr id="44" name="Group 43"/>
            <p:cNvGrpSpPr/>
            <p:nvPr/>
          </p:nvGrpSpPr>
          <p:grpSpPr>
            <a:xfrm>
              <a:off x="1486081" y="651387"/>
              <a:ext cx="8718989" cy="5500151"/>
              <a:chOff x="1353345" y="164690"/>
              <a:chExt cx="8718989" cy="5500151"/>
            </a:xfrm>
          </p:grpSpPr>
          <p:pic>
            <p:nvPicPr>
              <p:cNvPr id="5" name="Picture 73" descr="3-flange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948" y="3861619"/>
                <a:ext cx="74295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>
                <a:off x="2152548" y="4471219"/>
                <a:ext cx="1447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2152548" y="4623619"/>
                <a:ext cx="1447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Text Box 48"/>
              <p:cNvSpPr txBox="1">
                <a:spLocks noChangeArrowheads="1"/>
              </p:cNvSpPr>
              <p:nvPr/>
            </p:nvSpPr>
            <p:spPr bwMode="auto">
              <a:xfrm>
                <a:off x="2037322" y="2612203"/>
                <a:ext cx="1373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 </a:t>
                </a:r>
                <a:r>
                  <a:rPr lang="en-US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Transmitter</a:t>
                </a:r>
              </a:p>
            </p:txBody>
          </p:sp>
          <p:pic>
            <p:nvPicPr>
              <p:cNvPr id="15" name="Picture 76" descr="Pressure Transmitter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9223" y="2261419"/>
                <a:ext cx="720725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Line 77"/>
              <p:cNvSpPr>
                <a:spLocks noChangeShapeType="1"/>
              </p:cNvSpPr>
              <p:nvPr/>
            </p:nvSpPr>
            <p:spPr bwMode="auto">
              <a:xfrm flipV="1">
                <a:off x="3828948" y="3252019"/>
                <a:ext cx="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7" name="Picture 82" descr="digitalcontroll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1948" y="661219"/>
                <a:ext cx="1371600" cy="1371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83"/>
              <p:cNvSpPr txBox="1">
                <a:spLocks noChangeArrowheads="1"/>
              </p:cNvSpPr>
              <p:nvPr/>
            </p:nvSpPr>
            <p:spPr bwMode="auto">
              <a:xfrm>
                <a:off x="4787214" y="1849174"/>
                <a:ext cx="1143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 Controller</a:t>
                </a:r>
              </a:p>
            </p:txBody>
          </p:sp>
          <p:sp>
            <p:nvSpPr>
              <p:cNvPr id="19" name="Text Box 84"/>
              <p:cNvSpPr txBox="1">
                <a:spLocks noChangeArrowheads="1"/>
              </p:cNvSpPr>
              <p:nvPr/>
            </p:nvSpPr>
            <p:spPr bwMode="auto">
              <a:xfrm>
                <a:off x="2952647" y="4880011"/>
                <a:ext cx="1796333" cy="7848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 dirty="0"/>
                  <a:t> </a:t>
                </a:r>
                <a:r>
                  <a:rPr lang="en-US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Orifice </a:t>
                </a:r>
                <a:endPara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(Flow Sensor)</a:t>
                </a:r>
              </a:p>
            </p:txBody>
          </p:sp>
          <p:cxnSp>
            <p:nvCxnSpPr>
              <p:cNvPr id="20" name="AutoShape 85"/>
              <p:cNvCxnSpPr>
                <a:cxnSpLocks noChangeShapeType="1"/>
              </p:cNvCxnSpPr>
              <p:nvPr/>
            </p:nvCxnSpPr>
            <p:spPr bwMode="auto">
              <a:xfrm rot="16200000">
                <a:off x="3953567" y="1243038"/>
                <a:ext cx="914400" cy="112236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86"/>
              <p:cNvCxnSpPr>
                <a:cxnSpLocks noChangeShapeType="1"/>
              </p:cNvCxnSpPr>
              <p:nvPr/>
            </p:nvCxnSpPr>
            <p:spPr bwMode="auto">
              <a:xfrm rot="16200000" flipH="1">
                <a:off x="5907342" y="1676810"/>
                <a:ext cx="1371599" cy="499187"/>
              </a:xfrm>
              <a:prstGeom prst="bentConnector3">
                <a:avLst>
                  <a:gd name="adj1" fmla="val 538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Line 88"/>
              <p:cNvSpPr>
                <a:spLocks noChangeShapeType="1"/>
              </p:cNvSpPr>
              <p:nvPr/>
            </p:nvSpPr>
            <p:spPr bwMode="auto">
              <a:xfrm flipH="1" flipV="1">
                <a:off x="5869141" y="164690"/>
                <a:ext cx="0" cy="4965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89"/>
              <p:cNvSpPr txBox="1">
                <a:spLocks noChangeArrowheads="1"/>
              </p:cNvSpPr>
              <p:nvPr/>
            </p:nvSpPr>
            <p:spPr bwMode="auto">
              <a:xfrm>
                <a:off x="6073699" y="280219"/>
                <a:ext cx="11430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dirty="0"/>
                  <a:t> Set point</a:t>
                </a:r>
              </a:p>
            </p:txBody>
          </p:sp>
          <p:sp>
            <p:nvSpPr>
              <p:cNvPr id="24" name="Arc 92"/>
              <p:cNvSpPr>
                <a:spLocks/>
              </p:cNvSpPr>
              <p:nvPr/>
            </p:nvSpPr>
            <p:spPr bwMode="auto">
              <a:xfrm rot="2547677">
                <a:off x="8483498" y="4463282"/>
                <a:ext cx="90488" cy="74612"/>
              </a:xfrm>
              <a:custGeom>
                <a:avLst/>
                <a:gdLst>
                  <a:gd name="T0" fmla="*/ 2147483646 w 21600"/>
                  <a:gd name="T1" fmla="*/ 0 h 18390"/>
                  <a:gd name="T2" fmla="*/ 2147483646 w 21600"/>
                  <a:gd name="T3" fmla="*/ 2147483646 h 18390"/>
                  <a:gd name="T4" fmla="*/ 0 w 21600"/>
                  <a:gd name="T5" fmla="*/ 2147483646 h 183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8390"/>
                  <a:gd name="T11" fmla="*/ 21600 w 21600"/>
                  <a:gd name="T12" fmla="*/ 18390 h 18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8390" fill="none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</a:path>
                  <a:path w="21600" h="18390" stroke="0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  <a:lnTo>
                      <a:pt x="0" y="18390"/>
                    </a:lnTo>
                    <a:lnTo>
                      <a:pt x="1132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93"/>
              <p:cNvSpPr>
                <a:spLocks/>
              </p:cNvSpPr>
              <p:nvPr/>
            </p:nvSpPr>
            <p:spPr bwMode="auto">
              <a:xfrm rot="10166652">
                <a:off x="8542236" y="4550594"/>
                <a:ext cx="90487" cy="74613"/>
              </a:xfrm>
              <a:custGeom>
                <a:avLst/>
                <a:gdLst>
                  <a:gd name="T0" fmla="*/ 2147483646 w 21600"/>
                  <a:gd name="T1" fmla="*/ 0 h 18390"/>
                  <a:gd name="T2" fmla="*/ 2147483646 w 21600"/>
                  <a:gd name="T3" fmla="*/ 2147483646 h 18390"/>
                  <a:gd name="T4" fmla="*/ 0 w 21600"/>
                  <a:gd name="T5" fmla="*/ 2147483646 h 183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8390"/>
                  <a:gd name="T11" fmla="*/ 21600 w 21600"/>
                  <a:gd name="T12" fmla="*/ 18390 h 18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8390" fill="none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</a:path>
                  <a:path w="21600" h="18390" stroke="0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  <a:lnTo>
                      <a:pt x="0" y="18390"/>
                    </a:lnTo>
                    <a:lnTo>
                      <a:pt x="1132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rc 94"/>
              <p:cNvSpPr>
                <a:spLocks/>
              </p:cNvSpPr>
              <p:nvPr/>
            </p:nvSpPr>
            <p:spPr bwMode="auto">
              <a:xfrm rot="1848659">
                <a:off x="2071586" y="4547419"/>
                <a:ext cx="90487" cy="74613"/>
              </a:xfrm>
              <a:custGeom>
                <a:avLst/>
                <a:gdLst>
                  <a:gd name="T0" fmla="*/ 2147483646 w 21600"/>
                  <a:gd name="T1" fmla="*/ 0 h 18390"/>
                  <a:gd name="T2" fmla="*/ 2147483646 w 21600"/>
                  <a:gd name="T3" fmla="*/ 2147483646 h 18390"/>
                  <a:gd name="T4" fmla="*/ 0 w 21600"/>
                  <a:gd name="T5" fmla="*/ 2147483646 h 183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8390"/>
                  <a:gd name="T11" fmla="*/ 21600 w 21600"/>
                  <a:gd name="T12" fmla="*/ 18390 h 18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8390" fill="none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</a:path>
                  <a:path w="21600" h="18390" stroke="0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  <a:lnTo>
                      <a:pt x="0" y="18390"/>
                    </a:lnTo>
                    <a:lnTo>
                      <a:pt x="1132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rc 95"/>
              <p:cNvSpPr>
                <a:spLocks/>
              </p:cNvSpPr>
              <p:nvPr/>
            </p:nvSpPr>
            <p:spPr bwMode="auto">
              <a:xfrm rot="13130479">
                <a:off x="2119211" y="4490269"/>
                <a:ext cx="90487" cy="74613"/>
              </a:xfrm>
              <a:custGeom>
                <a:avLst/>
                <a:gdLst>
                  <a:gd name="T0" fmla="*/ 2147483646 w 21600"/>
                  <a:gd name="T1" fmla="*/ 0 h 18390"/>
                  <a:gd name="T2" fmla="*/ 2147483646 w 21600"/>
                  <a:gd name="T3" fmla="*/ 2147483646 h 18390"/>
                  <a:gd name="T4" fmla="*/ 0 w 21600"/>
                  <a:gd name="T5" fmla="*/ 2147483646 h 183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8390"/>
                  <a:gd name="T11" fmla="*/ 21600 w 21600"/>
                  <a:gd name="T12" fmla="*/ 18390 h 183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8390" fill="none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</a:path>
                  <a:path w="21600" h="18390" stroke="0" extrusionOk="0">
                    <a:moveTo>
                      <a:pt x="11329" y="0"/>
                    </a:moveTo>
                    <a:cubicBezTo>
                      <a:pt x="17712" y="3932"/>
                      <a:pt x="21600" y="10893"/>
                      <a:pt x="21600" y="18390"/>
                    </a:cubicBezTo>
                    <a:lnTo>
                      <a:pt x="0" y="18390"/>
                    </a:lnTo>
                    <a:lnTo>
                      <a:pt x="11329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96"/>
              <p:cNvSpPr>
                <a:spLocks noChangeShapeType="1"/>
              </p:cNvSpPr>
              <p:nvPr/>
            </p:nvSpPr>
            <p:spPr bwMode="auto">
              <a:xfrm>
                <a:off x="1393723" y="4547419"/>
                <a:ext cx="685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97"/>
              <p:cNvSpPr txBox="1">
                <a:spLocks noChangeArrowheads="1"/>
              </p:cNvSpPr>
              <p:nvPr/>
            </p:nvSpPr>
            <p:spPr bwMode="auto">
              <a:xfrm>
                <a:off x="1353345" y="4005716"/>
                <a:ext cx="7992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Fluid</a:t>
                </a:r>
              </a:p>
            </p:txBody>
          </p:sp>
          <p:sp>
            <p:nvSpPr>
              <p:cNvPr id="30" name="Line 98"/>
              <p:cNvSpPr>
                <a:spLocks noChangeShapeType="1"/>
              </p:cNvSpPr>
              <p:nvPr/>
            </p:nvSpPr>
            <p:spPr bwMode="auto">
              <a:xfrm>
                <a:off x="8696633" y="4558654"/>
                <a:ext cx="685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99"/>
              <p:cNvSpPr txBox="1">
                <a:spLocks noChangeArrowheads="1"/>
              </p:cNvSpPr>
              <p:nvPr/>
            </p:nvSpPr>
            <p:spPr bwMode="auto">
              <a:xfrm>
                <a:off x="8929334" y="4139551"/>
                <a:ext cx="11430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8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"/>
                  <a:defRPr sz="2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ts val="18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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ts val="1200"/>
                  </a:spcBef>
                  <a:buClr>
                    <a:srgbClr val="D4E336"/>
                  </a:buClr>
                  <a:buSzPct val="8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ts val="1200"/>
                  </a:spcBef>
                  <a:buClr>
                    <a:srgbClr val="0C8228"/>
                  </a:buClr>
                  <a:buSzPct val="80000"/>
                  <a:buFont typeface="Wingdings" panose="05000000000000000000" pitchFamily="2" charset="2"/>
                  <a:buChar char="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ts val="1200"/>
                  </a:spcBef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Clr>
                    <a:srgbClr val="C0EDA8"/>
                  </a:buClr>
                  <a:buSzPct val="80000"/>
                  <a:buFont typeface="Wingdings" panose="05000000000000000000" pitchFamily="2" charset="2"/>
                  <a:buChar char="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Fluid</a:t>
                </a:r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84" r="14357"/>
              <a:stretch/>
            </p:blipFill>
            <p:spPr>
              <a:xfrm>
                <a:off x="6021567" y="2616447"/>
                <a:ext cx="1455866" cy="2235772"/>
              </a:xfrm>
              <a:prstGeom prst="rect">
                <a:avLst/>
              </a:prstGeom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7340022" y="4491405"/>
                <a:ext cx="118872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347447" y="4623619"/>
                <a:ext cx="118872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3976330" y="4491405"/>
                <a:ext cx="237744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976330" y="4630927"/>
                <a:ext cx="237744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7688324" y="3180016"/>
              <a:ext cx="1752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8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"/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ts val="18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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ts val="1200"/>
                </a:spcBef>
                <a:buClr>
                  <a:srgbClr val="D4E336"/>
                </a:buClr>
                <a:buSzPct val="8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ts val="1200"/>
                </a:spcBef>
                <a:buClr>
                  <a:srgbClr val="0C8228"/>
                </a:buClr>
                <a:buSzPct val="80000"/>
                <a:buFont typeface="Wingdings" panose="05000000000000000000" pitchFamily="2" charset="2"/>
                <a:buChar char="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ts val="1200"/>
                </a:spcBef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ts val="1200"/>
                </a:spcBef>
                <a:spcAft>
                  <a:spcPct val="0"/>
                </a:spcAft>
                <a:buClr>
                  <a:srgbClr val="C0EDA8"/>
                </a:buClr>
                <a:buSzPct val="80000"/>
                <a:buFont typeface="Wingdings" panose="05000000000000000000" pitchFamily="2" charset="2"/>
                <a:buChar char="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 </a:t>
              </a:r>
              <a:r>
                <a:rPr lang="en-US" alt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 valve</a:t>
              </a:r>
              <a:endPara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8495072" y="90458"/>
            <a:ext cx="0" cy="672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920945" y="3119676"/>
            <a:ext cx="0" cy="3657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8769101" y="2115143"/>
            <a:ext cx="3241925" cy="2789477"/>
            <a:chOff x="8987250" y="2119891"/>
            <a:chExt cx="3241925" cy="2789477"/>
          </a:xfrm>
        </p:grpSpPr>
        <p:grpSp>
          <p:nvGrpSpPr>
            <p:cNvPr id="78" name="Group 77"/>
            <p:cNvGrpSpPr/>
            <p:nvPr/>
          </p:nvGrpSpPr>
          <p:grpSpPr>
            <a:xfrm rot="10800000">
              <a:off x="10635390" y="4225548"/>
              <a:ext cx="709857" cy="683820"/>
              <a:chOff x="3569646" y="3569990"/>
              <a:chExt cx="291885" cy="233711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08" name="Flowchart: Collate 107"/>
              <p:cNvSpPr/>
              <p:nvPr/>
            </p:nvSpPr>
            <p:spPr>
              <a:xfrm rot="5400000">
                <a:off x="3658707" y="3480929"/>
                <a:ext cx="113764" cy="291885"/>
              </a:xfrm>
              <a:prstGeom prst="flowChartCollat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Flowchart: Delay 108"/>
              <p:cNvSpPr/>
              <p:nvPr/>
            </p:nvSpPr>
            <p:spPr>
              <a:xfrm rot="5400000">
                <a:off x="3675042" y="3705578"/>
                <a:ext cx="80104" cy="116142"/>
              </a:xfrm>
              <a:prstGeom prst="flowChartDelay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ar-IQ"/>
              </a:p>
            </p:txBody>
          </p:sp>
          <p:cxnSp>
            <p:nvCxnSpPr>
              <p:cNvPr id="110" name="Straight Connector 109"/>
              <p:cNvCxnSpPr>
                <a:stCxn id="108" idx="1"/>
                <a:endCxn id="109" idx="1"/>
              </p:cNvCxnSpPr>
              <p:nvPr/>
            </p:nvCxnSpPr>
            <p:spPr>
              <a:xfrm flipH="1">
                <a:off x="3715094" y="3626872"/>
                <a:ext cx="496" cy="96725"/>
              </a:xfrm>
              <a:prstGeom prst="line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10866320" y="3573994"/>
              <a:ext cx="135041" cy="150152"/>
              <a:chOff x="1446281" y="3464685"/>
              <a:chExt cx="209086" cy="144476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8987250" y="2502770"/>
              <a:ext cx="603555" cy="506497"/>
              <a:chOff x="8279430" y="3069172"/>
              <a:chExt cx="603555" cy="506497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5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F</a:t>
                </a:r>
                <a:r>
                  <a:rPr lang="en-US" dirty="0" smtClean="0"/>
                  <a:t> T</a:t>
                </a:r>
                <a:endParaRPr lang="en-US" dirty="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10699905" y="2465043"/>
              <a:ext cx="603555" cy="506497"/>
              <a:chOff x="8279430" y="3069172"/>
              <a:chExt cx="603555" cy="506497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3" name="TextBox 95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FIC</a:t>
                </a:r>
                <a:endParaRPr lang="en-US" dirty="0"/>
              </a:p>
            </p:txBody>
          </p:sp>
        </p:grpSp>
        <p:cxnSp>
          <p:nvCxnSpPr>
            <p:cNvPr id="89" name="Straight Arrow Connector 88"/>
            <p:cNvCxnSpPr/>
            <p:nvPr/>
          </p:nvCxnSpPr>
          <p:spPr>
            <a:xfrm flipH="1">
              <a:off x="11236929" y="2686011"/>
              <a:ext cx="6917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TextBox 26"/>
            <p:cNvSpPr txBox="1"/>
            <p:nvPr/>
          </p:nvSpPr>
          <p:spPr>
            <a:xfrm>
              <a:off x="11078849" y="2119891"/>
              <a:ext cx="115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 point</a:t>
              </a:r>
              <a:endParaRPr lang="en-GB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0922794" y="3212068"/>
              <a:ext cx="135041" cy="150152"/>
              <a:chOff x="1446281" y="3464685"/>
              <a:chExt cx="209086" cy="144476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9008898" y="3435282"/>
              <a:ext cx="603555" cy="506497"/>
              <a:chOff x="8279430" y="3069172"/>
              <a:chExt cx="603555" cy="506497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8279430" y="3069172"/>
                <a:ext cx="537024" cy="50649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TextBox 90"/>
              <p:cNvSpPr txBox="1"/>
              <p:nvPr/>
            </p:nvSpPr>
            <p:spPr>
              <a:xfrm>
                <a:off x="8350723" y="3138134"/>
                <a:ext cx="532262" cy="368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 flipV="1">
              <a:off x="9008898" y="4776865"/>
              <a:ext cx="163927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11353800" y="4784055"/>
              <a:ext cx="60042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9274279" y="3938612"/>
              <a:ext cx="0" cy="8382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9274279" y="2993996"/>
              <a:ext cx="0" cy="457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9527187" y="2716626"/>
              <a:ext cx="118872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10968417" y="2971539"/>
              <a:ext cx="0" cy="1280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9" name="Group 138"/>
            <p:cNvGrpSpPr/>
            <p:nvPr/>
          </p:nvGrpSpPr>
          <p:grpSpPr>
            <a:xfrm>
              <a:off x="10900701" y="3917813"/>
              <a:ext cx="135041" cy="150152"/>
              <a:chOff x="1446281" y="3464685"/>
              <a:chExt cx="209086" cy="144476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H="1">
                <a:off x="1446281" y="3464685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>
                <a:off x="1480488" y="3503857"/>
                <a:ext cx="174879" cy="1053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4" name="Text Box 89"/>
          <p:cNvSpPr txBox="1">
            <a:spLocks noChangeArrowheads="1"/>
          </p:cNvSpPr>
          <p:nvPr/>
        </p:nvSpPr>
        <p:spPr bwMode="auto">
          <a:xfrm>
            <a:off x="10509252" y="4969647"/>
            <a:ext cx="5660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8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D4E336"/>
              </a:buClr>
              <a:buSzPct val="8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C8228"/>
              </a:buClr>
              <a:buSzPct val="80000"/>
              <a:buFont typeface="Wingdings" panose="05000000000000000000" pitchFamily="2" charset="2"/>
              <a:buChar char="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0EDA8"/>
              </a:buClr>
              <a:buSzPct val="80000"/>
              <a:buFont typeface="Wingdings" panose="05000000000000000000" pitchFamily="2" charset="2"/>
              <a:buChar char="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 smtClean="0"/>
              <a:t>C V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925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4971</TotalTime>
  <Words>1532</Words>
  <Application>Microsoft Office PowerPoint</Application>
  <PresentationFormat>Widescreen</PresentationFormat>
  <Paragraphs>610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383</cp:revision>
  <dcterms:created xsi:type="dcterms:W3CDTF">2020-05-26T16:41:22Z</dcterms:created>
  <dcterms:modified xsi:type="dcterms:W3CDTF">2020-06-17T20:26:55Z</dcterms:modified>
</cp:coreProperties>
</file>